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0" r:id="rId4"/>
    <p:sldId id="272" r:id="rId5"/>
    <p:sldId id="271" r:id="rId6"/>
    <p:sldId id="257" r:id="rId7"/>
    <p:sldId id="259" r:id="rId8"/>
    <p:sldId id="260" r:id="rId9"/>
    <p:sldId id="258" r:id="rId10"/>
    <p:sldId id="261" r:id="rId11"/>
    <p:sldId id="273" r:id="rId12"/>
    <p:sldId id="262" r:id="rId13"/>
    <p:sldId id="265" r:id="rId14"/>
    <p:sldId id="266" r:id="rId15"/>
    <p:sldId id="264" r:id="rId16"/>
    <p:sldId id="26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B2F511-3546-4D12-84C3-7F4D920EE78C}">
          <p14:sldIdLst>
            <p14:sldId id="256"/>
          </p14:sldIdLst>
        </p14:section>
        <p14:section name="Defining what the problem is" id="{F84EC15E-CC82-4818-ADB0-1021B41BB64C}">
          <p14:sldIdLst>
            <p14:sldId id="269"/>
            <p14:sldId id="270"/>
            <p14:sldId id="272"/>
            <p14:sldId id="271"/>
            <p14:sldId id="257"/>
            <p14:sldId id="259"/>
            <p14:sldId id="260"/>
            <p14:sldId id="258"/>
            <p14:sldId id="261"/>
            <p14:sldId id="273"/>
            <p14:sldId id="262"/>
            <p14:sldId id="265"/>
            <p14:sldId id="266"/>
            <p14:sldId id="264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8F9"/>
    <a:srgbClr val="E43B82"/>
    <a:srgbClr val="F19BBF"/>
    <a:srgbClr val="FCFCFC"/>
    <a:srgbClr val="E8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77936" autoAdjust="0"/>
  </p:normalViewPr>
  <p:slideViewPr>
    <p:cSldViewPr snapToGrid="0">
      <p:cViewPr>
        <p:scale>
          <a:sx n="75" d="100"/>
          <a:sy n="75" d="100"/>
        </p:scale>
        <p:origin x="1284" y="354"/>
      </p:cViewPr>
      <p:guideLst>
        <p:guide pos="3840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/>
            <a:t>Checked for 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diagnosis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/>
            <a:t>Checked for 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</a:t>
          </a:r>
          <a:r>
            <a:rPr lang="en-US" b="1" dirty="0">
              <a:solidFill>
                <a:srgbClr val="C00000"/>
              </a:solidFill>
            </a:rPr>
            <a:t>diagnosis</a:t>
          </a:r>
          <a:r>
            <a:rPr lang="en-US" dirty="0"/>
            <a:t>  column to binary.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789728"/>
          <a:ext cx="7437120" cy="1052971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3268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missing values</a:t>
          </a:r>
        </a:p>
      </dsp:txBody>
      <dsp:txXfrm>
        <a:off x="3268" y="0"/>
        <a:ext cx="2157055" cy="1052971"/>
      </dsp:txXfrm>
    </dsp:sp>
    <dsp:sp modelId="{74D24A6F-8B01-4002-BDE1-54454FB8559A}">
      <dsp:nvSpPr>
        <dsp:cNvPr id="0" name=""/>
        <dsp:cNvSpPr/>
      </dsp:nvSpPr>
      <dsp:spPr>
        <a:xfrm>
          <a:off x="950174" y="1184593"/>
          <a:ext cx="263242" cy="26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268176" y="1579457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Converted diagnosis to binary</a:t>
          </a:r>
        </a:p>
      </dsp:txBody>
      <dsp:txXfrm>
        <a:off x="2268176" y="1579457"/>
        <a:ext cx="2157055" cy="1052971"/>
      </dsp:txXfrm>
    </dsp:sp>
    <dsp:sp modelId="{5DA277C9-D07F-4C4A-BF80-B78CAF8FE841}">
      <dsp:nvSpPr>
        <dsp:cNvPr id="0" name=""/>
        <dsp:cNvSpPr/>
      </dsp:nvSpPr>
      <dsp:spPr>
        <a:xfrm>
          <a:off x="3215082" y="1184593"/>
          <a:ext cx="263242" cy="26324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4533084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duplicate rows</a:t>
          </a:r>
        </a:p>
      </dsp:txBody>
      <dsp:txXfrm>
        <a:off x="4533084" y="0"/>
        <a:ext cx="2157055" cy="1052971"/>
      </dsp:txXfrm>
    </dsp:sp>
    <dsp:sp modelId="{8BBB233A-D4CE-451A-9E78-7D4DE2BB7F42}">
      <dsp:nvSpPr>
        <dsp:cNvPr id="0" name=""/>
        <dsp:cNvSpPr/>
      </dsp:nvSpPr>
      <dsp:spPr>
        <a:xfrm>
          <a:off x="5479990" y="1184593"/>
          <a:ext cx="263242" cy="26324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1029883"/>
          <a:ext cx="9698736" cy="137317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4262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missing values</a:t>
          </a:r>
        </a:p>
      </dsp:txBody>
      <dsp:txXfrm>
        <a:off x="4262" y="0"/>
        <a:ext cx="2813012" cy="1373178"/>
      </dsp:txXfrm>
    </dsp:sp>
    <dsp:sp modelId="{74D24A6F-8B01-4002-BDE1-54454FB8559A}">
      <dsp:nvSpPr>
        <dsp:cNvPr id="0" name=""/>
        <dsp:cNvSpPr/>
      </dsp:nvSpPr>
      <dsp:spPr>
        <a:xfrm>
          <a:off x="1239120" y="1544825"/>
          <a:ext cx="343294" cy="343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957925" y="2059767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Converted </a:t>
          </a:r>
          <a:r>
            <a:rPr lang="en-US" sz="2400" b="1" kern="1200" dirty="0">
              <a:solidFill>
                <a:srgbClr val="C00000"/>
              </a:solidFill>
            </a:rPr>
            <a:t>diagnosis</a:t>
          </a:r>
          <a:r>
            <a:rPr lang="en-US" sz="2400" kern="1200" dirty="0"/>
            <a:t>  column to binary.</a:t>
          </a:r>
        </a:p>
      </dsp:txBody>
      <dsp:txXfrm>
        <a:off x="2957925" y="2059767"/>
        <a:ext cx="2813012" cy="1373178"/>
      </dsp:txXfrm>
    </dsp:sp>
    <dsp:sp modelId="{5DA277C9-D07F-4C4A-BF80-B78CAF8FE841}">
      <dsp:nvSpPr>
        <dsp:cNvPr id="0" name=""/>
        <dsp:cNvSpPr/>
      </dsp:nvSpPr>
      <dsp:spPr>
        <a:xfrm>
          <a:off x="4192783" y="1544825"/>
          <a:ext cx="343294" cy="34329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5911587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duplicate rows</a:t>
          </a:r>
        </a:p>
      </dsp:txBody>
      <dsp:txXfrm>
        <a:off x="5911587" y="0"/>
        <a:ext cx="2813012" cy="1373178"/>
      </dsp:txXfrm>
    </dsp:sp>
    <dsp:sp modelId="{8BBB233A-D4CE-451A-9E78-7D4DE2BB7F42}">
      <dsp:nvSpPr>
        <dsp:cNvPr id="0" name=""/>
        <dsp:cNvSpPr/>
      </dsp:nvSpPr>
      <dsp:spPr>
        <a:xfrm>
          <a:off x="7146446" y="1544825"/>
          <a:ext cx="343294" cy="34329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25C7-6852-47EB-A642-E788329934EE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CD37-A8A4-462D-ADBF-363981A3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certain characteristics in cell nuclei that will be used to determine the likelihood of breast cancer in patients.</a:t>
            </a:r>
          </a:p>
          <a:p>
            <a:endParaRPr lang="en-GB" dirty="0"/>
          </a:p>
          <a:p>
            <a:r>
              <a:rPr lang="en-GB" dirty="0"/>
              <a:t>These cell nuclei are collected using </a:t>
            </a:r>
            <a:r>
              <a:rPr lang="en-US" dirty="0"/>
              <a:t>Fine Needle Aspiration (FNA) of breast masses</a:t>
            </a:r>
            <a:r>
              <a:rPr lang="en-GB" dirty="0"/>
              <a:t>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breast masses are extracts from the breast.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3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3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8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Unit of measure is micrometres µm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1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05F-DEED-1AFF-6012-AB3934CA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711F-8458-5CB0-BFF2-DEEFE029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2EED-F917-8B5C-0519-9A3349A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0CB8-F56B-B31D-405D-2DA8F349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8333-240F-91A0-7D37-FEF522E1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5A2A-70EA-BC7B-9769-63F226D4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4AC35-AF0E-086D-A140-5EDFC3DE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9FBF-E8D2-35AC-69E7-BD56BF2D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F503-8D17-1DAA-53CF-821B9C9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BE7D-B315-3EA7-C3FE-92D3E531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DA96-512F-E7CC-1220-BC0100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0545-2B23-A398-B768-9D51B0C8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0BA-C7F1-6DEA-F9D1-BFF084E1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A3A3E-5EED-B74F-A56D-D9D3A06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65EC-CC33-5A1D-159F-42DAD8C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83D4-0097-7DA6-4F8A-C334CEB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FA88-8250-2C34-E31E-DDC89466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43B5-B11D-5E8D-F2FD-FD6FB270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C19E-7327-3D09-723D-ED8618F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6DA6-58BC-B106-8D80-00D4D062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4608-995A-17C2-34BC-D0C7BA4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512F7-FC7B-1CDC-AE4E-CFD86518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5601-30BA-2E30-D92C-D64116A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0F5F-1E86-27E9-83DA-491B691B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96C6-681B-5958-B16D-7DF84061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1BDD-4CDD-A8B9-E554-DD24469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A0FD-F27F-CE10-9715-899FF8EC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8270-4364-7373-23CD-A02C356B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4894B-D73A-2027-84BF-69A479D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1C15-6F7A-DFEA-01AA-DD0673CF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25BA-48FE-033F-4EEB-01B6DA98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B40-ECDD-6303-1F74-E2CA839A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790A-69FA-0CB4-05B5-E5ACD7C2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11548-9262-DDE5-D074-D2260E01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76749-B90A-489C-2543-B2445DD7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CC47-8F7D-E107-417C-BEAB80F4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6C06-6DAB-1D7A-8226-F73F0D2B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726F-476C-126E-FF00-4C9E417F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F0A9-51D9-FB0E-2535-8326AC15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1A4-8134-231C-7D9C-492C0CCE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5AC99-49FC-EF73-AB48-C19898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7642-5D24-6B87-77B0-0F2FB0C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4DFD9-22EF-A182-25D7-8068A7F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0AE3-189F-FB9F-6AA0-D066A08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06F4-48B3-640F-BEF7-6C416F7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5025-E2F4-3B92-491B-2E03C0CC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28D-6741-1F50-E0E8-2355667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4963-EEB2-6A2B-32C1-6448B3F2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8C1E-B117-1A9C-E8B9-373A5B9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B5BC0-E546-2F37-1EEE-353CECFE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8E565-438B-980F-A775-426AD11F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8CFF6-2508-3CF3-BCCD-FF2FAC7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5A25-EC51-78E2-9894-E03C926E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FF8B-07C4-1B6E-1C10-4764129A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4BF4-7F14-B943-DBB6-4FAB3D3B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E63E-3A13-7695-6BE5-4D09D85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F80BF-DB47-DDBE-EEAF-7D0F6220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864F-2FC9-0193-425B-04B8439A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B2A0-FDB4-5F6D-4FF3-2B1D0C71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13E6-46B3-9758-335D-33BFBA5F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BA22-6AF7-1D2C-5BFC-68B08D1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B65E-312F-4383-AE3A-7EB5018B2AE5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8DCE-4850-4A5F-DDA9-56577429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2607-6C9A-DCC3-709C-0664420D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microsoft.com/office/2007/relationships/hdphoto" Target="../media/hdphoto8.wdp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0.jpeg"/><Relationship Id="rId5" Type="http://schemas.openxmlformats.org/officeDocument/2006/relationships/image" Target="../media/image12.jpeg"/><Relationship Id="rId10" Type="http://schemas.openxmlformats.org/officeDocument/2006/relationships/image" Target="../media/image13.jpeg"/><Relationship Id="rId4" Type="http://schemas.microsoft.com/office/2007/relationships/hdphoto" Target="../media/hdphoto7.wdp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6.gif"/><Relationship Id="rId7" Type="http://schemas.openxmlformats.org/officeDocument/2006/relationships/image" Target="../media/image18.pn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3.jpeg"/><Relationship Id="rId5" Type="http://schemas.microsoft.com/office/2007/relationships/hdphoto" Target="../media/hdphoto7.wdp"/><Relationship Id="rId10" Type="http://schemas.microsoft.com/office/2007/relationships/hdphoto" Target="../media/hdphoto9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2881A-CD17-1989-5464-C52DA09027A7}"/>
              </a:ext>
            </a:extLst>
          </p:cNvPr>
          <p:cNvSpPr/>
          <p:nvPr/>
        </p:nvSpPr>
        <p:spPr>
          <a:xfrm>
            <a:off x="7284105" y="1225469"/>
            <a:ext cx="2680215" cy="3939733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4656" y="-2231361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D352-1C8F-1690-3546-B44C02999E16}"/>
              </a:ext>
            </a:extLst>
          </p:cNvPr>
          <p:cNvSpPr/>
          <p:nvPr/>
        </p:nvSpPr>
        <p:spPr>
          <a:xfrm>
            <a:off x="1862336" y="3429000"/>
            <a:ext cx="6018836" cy="1736202"/>
          </a:xfrm>
          <a:prstGeom prst="roundRect">
            <a:avLst>
              <a:gd name="adj" fmla="val 50000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Breast  Cancer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E0AC1-FC40-8BCA-17F0-8D971E8858CC}"/>
              </a:ext>
            </a:extLst>
          </p:cNvPr>
          <p:cNvSpPr/>
          <p:nvPr/>
        </p:nvSpPr>
        <p:spPr>
          <a:xfrm>
            <a:off x="6175835" y="3556321"/>
            <a:ext cx="1481560" cy="1481560"/>
          </a:xfrm>
          <a:prstGeom prst="ellipse">
            <a:avLst/>
          </a:prstGeom>
          <a:gradFill>
            <a:gsLst>
              <a:gs pos="0">
                <a:srgbClr val="E43B82">
                  <a:lumMod val="60000"/>
                  <a:lumOff val="40000"/>
                </a:srgbClr>
              </a:gs>
              <a:gs pos="100000">
                <a:srgbClr val="E43B82"/>
              </a:gs>
            </a:gsLst>
            <a:lin ang="5400000" scaled="1"/>
          </a:gradFill>
          <a:ln w="120650">
            <a:solidFill>
              <a:schemeClr val="bg1"/>
            </a:solidFill>
          </a:ln>
          <a:effectLst>
            <a:outerShdw blurRad="304800" dist="63500" dir="5400000" sx="102000" sy="102000" algn="ctr" rotWithShape="0">
              <a:srgbClr val="E43B82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FBC61-4D1C-29C9-26C9-F8301F3E6C6C}"/>
              </a:ext>
            </a:extLst>
          </p:cNvPr>
          <p:cNvGrpSpPr/>
          <p:nvPr/>
        </p:nvGrpSpPr>
        <p:grpSpPr>
          <a:xfrm>
            <a:off x="1406767" y="925521"/>
            <a:ext cx="1534553" cy="1534553"/>
            <a:chOff x="1406767" y="925521"/>
            <a:chExt cx="1534553" cy="153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6BC01-9232-AB7F-5010-3E6073907777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A37EEF-5D20-0948-CC1F-9109305D3CEC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DC8EBA-AAD6-5DD6-AE60-4CBDE82699F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E2335-EAC0-4517-9A5C-1ED55F8544D1}"/>
              </a:ext>
            </a:extLst>
          </p:cNvPr>
          <p:cNvGrpSpPr/>
          <p:nvPr/>
        </p:nvGrpSpPr>
        <p:grpSpPr>
          <a:xfrm>
            <a:off x="4291991" y="462987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C35FC9-BF5C-9367-5E5F-8FB3E39C0979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E8E6A2-347F-1099-53C6-BA0E62B9C8FB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E331A-63EF-ED6B-F140-C0692261285A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E036EA-5BF3-2F00-AA08-D3E5E365FB7E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92CC2-1A14-FB5E-58A9-018F48B95059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50CA1E-95BE-DBE7-AC70-27A0C6A14DC4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5A2E33-7B61-06CA-0666-4D98AF39EA34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CD3C2C-9882-4974-6C3A-25DC27FB6875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D624EE-D01E-5E6D-22DF-5A25BCDDE86E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2E9061-92F9-4073-E27F-30D93EA723E7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36C9C-C3C6-A851-48FC-40D1E67958F3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1ECFC-F8C3-DCC8-8B97-497D763496F6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7E4DB3-D70B-9FDD-C239-EF81E1C51C82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E4B036-42D3-1F21-AA82-8FFFCBDF046B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268703-042F-9EAA-9CF3-E3E70B492D3F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1046B9-0A6A-323C-AD88-D1E1867D097E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D027A-77E4-180D-12E6-A4C7F26A2A2E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9B54C6-D596-8F70-D314-5A48D1449D26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9A59D-8613-7EC0-8D3F-DB5EB7000D40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CF0F44-03AF-A0A0-3455-5074960ED8EF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0D2EE1-F208-9683-6629-3462A640C0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58B01A-F14B-1FEE-52C1-E9AFA34C96AC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7C2E35-32CD-20A4-444E-3EC01C454DC5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BD5A3-EC38-978B-C1BA-352104CBA920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788723-7659-5EB5-9E7A-32CE1551A8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5" b="100000" l="0" r="89080">
                        <a14:foregroundMark x1="575" y1="13406" x2="575" y2="13406"/>
                        <a14:foregroundMark x1="5747" y1="3986" x2="0" y2="15580"/>
                        <a14:foregroundMark x1="89655" y1="60870" x2="89655" y2="60870"/>
                        <a14:backgroundMark x1="75287" y1="34420" x2="77586" y2="43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74487" y="1225468"/>
            <a:ext cx="2488181" cy="3939734"/>
          </a:xfrm>
          <a:custGeom>
            <a:avLst/>
            <a:gdLst>
              <a:gd name="connsiteX0" fmla="*/ 1340108 w 2488181"/>
              <a:gd name="connsiteY0" fmla="*/ 0 h 3939734"/>
              <a:gd name="connsiteX1" fmla="*/ 0 w 2488181"/>
              <a:gd name="connsiteY1" fmla="*/ 1340108 h 3939734"/>
              <a:gd name="connsiteX2" fmla="*/ 1 w 2488181"/>
              <a:gd name="connsiteY2" fmla="*/ 2599626 h 3939734"/>
              <a:gd name="connsiteX3" fmla="*/ 1340109 w 2488181"/>
              <a:gd name="connsiteY3" fmla="*/ 3939734 h 3939734"/>
              <a:gd name="connsiteX4" fmla="*/ 1340108 w 2488181"/>
              <a:gd name="connsiteY4" fmla="*/ 3939733 h 3939734"/>
              <a:gd name="connsiteX5" fmla="*/ 2451347 w 2488181"/>
              <a:gd name="connsiteY5" fmla="*/ 3348892 h 3939734"/>
              <a:gd name="connsiteX6" fmla="*/ 2488181 w 2488181"/>
              <a:gd name="connsiteY6" fmla="*/ 3288261 h 3939734"/>
              <a:gd name="connsiteX7" fmla="*/ 2488181 w 2488181"/>
              <a:gd name="connsiteY7" fmla="*/ 651472 h 3939734"/>
              <a:gd name="connsiteX8" fmla="*/ 2451347 w 2488181"/>
              <a:gd name="connsiteY8" fmla="*/ 590841 h 3939734"/>
              <a:gd name="connsiteX9" fmla="*/ 1340108 w 2488181"/>
              <a:gd name="connsiteY9" fmla="*/ 0 h 393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181" h="3939734">
                <a:moveTo>
                  <a:pt x="1340108" y="0"/>
                </a:moveTo>
                <a:cubicBezTo>
                  <a:pt x="599987" y="0"/>
                  <a:pt x="0" y="599987"/>
                  <a:pt x="0" y="1340108"/>
                </a:cubicBezTo>
                <a:cubicBezTo>
                  <a:pt x="0" y="1759947"/>
                  <a:pt x="1" y="2179787"/>
                  <a:pt x="1" y="2599626"/>
                </a:cubicBezTo>
                <a:cubicBezTo>
                  <a:pt x="1" y="3339747"/>
                  <a:pt x="599988" y="3939734"/>
                  <a:pt x="1340109" y="3939734"/>
                </a:cubicBezTo>
                <a:lnTo>
                  <a:pt x="1340108" y="3939733"/>
                </a:lnTo>
                <a:cubicBezTo>
                  <a:pt x="1802684" y="3939733"/>
                  <a:pt x="2210520" y="3705363"/>
                  <a:pt x="2451347" y="3348892"/>
                </a:cubicBezTo>
                <a:lnTo>
                  <a:pt x="2488181" y="3288261"/>
                </a:lnTo>
                <a:lnTo>
                  <a:pt x="2488181" y="651472"/>
                </a:lnTo>
                <a:lnTo>
                  <a:pt x="2451347" y="590841"/>
                </a:lnTo>
                <a:cubicBezTo>
                  <a:pt x="2210520" y="234370"/>
                  <a:pt x="1802684" y="0"/>
                  <a:pt x="13401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18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32AE86-6E85-C0EB-8320-CF9E23195E14}"/>
              </a:ext>
            </a:extLst>
          </p:cNvPr>
          <p:cNvSpPr/>
          <p:nvPr/>
        </p:nvSpPr>
        <p:spPr>
          <a:xfrm>
            <a:off x="5801993" y="533400"/>
            <a:ext cx="5694898" cy="5791200"/>
          </a:xfrm>
          <a:prstGeom prst="roundRect">
            <a:avLst>
              <a:gd name="adj" fmla="val 769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A58D3C-2F38-6BDE-8448-A49E2709C4D8}"/>
              </a:ext>
            </a:extLst>
          </p:cNvPr>
          <p:cNvSpPr/>
          <p:nvPr/>
        </p:nvSpPr>
        <p:spPr>
          <a:xfrm>
            <a:off x="6096000" y="1938528"/>
            <a:ext cx="4986528" cy="466341"/>
          </a:xfrm>
          <a:prstGeom prst="roundRect">
            <a:avLst>
              <a:gd name="adj" fmla="val 36275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020605-096A-0626-C03E-1B4729EBD7A1}"/>
              </a:ext>
            </a:extLst>
          </p:cNvPr>
          <p:cNvCxnSpPr/>
          <p:nvPr/>
        </p:nvCxnSpPr>
        <p:spPr>
          <a:xfrm>
            <a:off x="6275684" y="1768433"/>
            <a:ext cx="3686629" cy="0"/>
          </a:xfrm>
          <a:prstGeom prst="line">
            <a:avLst/>
          </a:prstGeom>
          <a:ln>
            <a:solidFill>
              <a:srgbClr val="FC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F13224-C878-ADF4-7838-106045027BE1}"/>
              </a:ext>
            </a:extLst>
          </p:cNvPr>
          <p:cNvSpPr txBox="1"/>
          <p:nvPr/>
        </p:nvSpPr>
        <p:spPr>
          <a:xfrm>
            <a:off x="6196422" y="89276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CF8F9"/>
                </a:solidFill>
              </a:rPr>
              <a:t>Training Models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C9272-FA64-2020-FFA0-97438F52D043}"/>
              </a:ext>
            </a:extLst>
          </p:cNvPr>
          <p:cNvSpPr txBox="1"/>
          <p:nvPr/>
        </p:nvSpPr>
        <p:spPr>
          <a:xfrm>
            <a:off x="6177208" y="1943704"/>
            <a:ext cx="5112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43B82"/>
                </a:solidFill>
              </a:rPr>
              <a:t>Logistic Regression </a:t>
            </a:r>
            <a:r>
              <a:rPr lang="en-US" sz="2400" b="1" dirty="0">
                <a:solidFill>
                  <a:srgbClr val="E43B82"/>
                </a:solidFill>
              </a:rPr>
              <a:t>(0.97)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Support Vector Machine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Gradient Boosting Classifier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Artificial Neural Network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Random forest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K-Nearest Neighbors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Naïve Bayes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Decision Tree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</p:txBody>
      </p:sp>
      <p:sp useBgFill="1">
        <p:nvSpPr>
          <p:cNvPr id="46" name="Oval 45">
            <a:extLst>
              <a:ext uri="{FF2B5EF4-FFF2-40B4-BE49-F238E27FC236}">
                <a16:creationId xmlns:a16="http://schemas.microsoft.com/office/drawing/2014/main" id="{64A62E78-67B3-8F05-FC6C-5E9D5CF8F0CA}"/>
              </a:ext>
            </a:extLst>
          </p:cNvPr>
          <p:cNvSpPr/>
          <p:nvPr/>
        </p:nvSpPr>
        <p:spPr>
          <a:xfrm>
            <a:off x="2148041" y="2903196"/>
            <a:ext cx="1295656" cy="1295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D29C50-6E91-EEEC-A4EB-E87207243D61}"/>
              </a:ext>
            </a:extLst>
          </p:cNvPr>
          <p:cNvGrpSpPr/>
          <p:nvPr/>
        </p:nvGrpSpPr>
        <p:grpSpPr>
          <a:xfrm>
            <a:off x="2225543" y="3012705"/>
            <a:ext cx="1139978" cy="1138966"/>
            <a:chOff x="903423" y="2615993"/>
            <a:chExt cx="1703922" cy="1702410"/>
          </a:xfrm>
        </p:grpSpPr>
        <p:sp useBgFill="1">
          <p:nvSpPr>
            <p:cNvPr id="21" name="Arc 20">
              <a:extLst>
                <a:ext uri="{FF2B5EF4-FFF2-40B4-BE49-F238E27FC236}">
                  <a16:creationId xmlns:a16="http://schemas.microsoft.com/office/drawing/2014/main" id="{804E98F7-0507-5D29-B830-EDB4E199E06D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3191277"/>
                <a:gd name="adj2" fmla="val 14953178"/>
              </a:avLst>
            </a:prstGeom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178D043-8933-8C93-2199-E333ACCCB66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FAC6ECF-20AA-5AD6-14A6-A0B8ED859B5C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479116"/>
                <a:gd name="adj2" fmla="val 4228042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B80A4CA-C134-678A-6F74-EAC2B5A07094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FD18643-378B-5FCA-4072-411F57B83FE3}"/>
              </a:ext>
            </a:extLst>
          </p:cNvPr>
          <p:cNvSpPr txBox="1"/>
          <p:nvPr/>
        </p:nvSpPr>
        <p:spPr>
          <a:xfrm>
            <a:off x="275446" y="4138675"/>
            <a:ext cx="5172510" cy="22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Logistic Regression</a:t>
            </a:r>
          </a:p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97%</a:t>
            </a:r>
            <a:endParaRPr lang="en-US" sz="6000" dirty="0"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Accuracy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DC4C5B-51E5-CB45-B17C-E0DE94C995F0}"/>
              </a:ext>
            </a:extLst>
          </p:cNvPr>
          <p:cNvGrpSpPr/>
          <p:nvPr/>
        </p:nvGrpSpPr>
        <p:grpSpPr>
          <a:xfrm>
            <a:off x="452171" y="1076682"/>
            <a:ext cx="4792308" cy="4984792"/>
            <a:chOff x="452171" y="1076682"/>
            <a:chExt cx="4792308" cy="4984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458641-E0AB-189F-AD77-D2DF769D9F5E}"/>
                </a:ext>
              </a:extLst>
            </p:cNvPr>
            <p:cNvSpPr/>
            <p:nvPr/>
          </p:nvSpPr>
          <p:spPr>
            <a:xfrm>
              <a:off x="452171" y="1197939"/>
              <a:ext cx="4792308" cy="47923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4C937-FEBE-9AA3-0922-C72F6574A0D5}"/>
                </a:ext>
              </a:extLst>
            </p:cNvPr>
            <p:cNvSpPr/>
            <p:nvPr/>
          </p:nvSpPr>
          <p:spPr>
            <a:xfrm>
              <a:off x="2767386" y="1076682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FA9032-D952-20CE-C4FE-4DFA2DB3BC01}"/>
                </a:ext>
              </a:extLst>
            </p:cNvPr>
            <p:cNvSpPr/>
            <p:nvPr/>
          </p:nvSpPr>
          <p:spPr>
            <a:xfrm>
              <a:off x="4876643" y="2288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C2ABC1D-4DD9-6738-9DB1-ED67B220404B}"/>
                </a:ext>
              </a:extLst>
            </p:cNvPr>
            <p:cNvSpPr/>
            <p:nvPr/>
          </p:nvSpPr>
          <p:spPr>
            <a:xfrm>
              <a:off x="4846291" y="4574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E2E860-D7A6-EFED-634E-564EC76C0398}"/>
                </a:ext>
              </a:extLst>
            </p:cNvPr>
            <p:cNvSpPr/>
            <p:nvPr/>
          </p:nvSpPr>
          <p:spPr>
            <a:xfrm>
              <a:off x="2767386" y="5818960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2746977-BC35-D00E-A568-3A9C3F0842B8}"/>
                </a:ext>
              </a:extLst>
            </p:cNvPr>
            <p:cNvSpPr/>
            <p:nvPr/>
          </p:nvSpPr>
          <p:spPr>
            <a:xfrm>
              <a:off x="675515" y="4664155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B9B23B-EBA6-4B34-90CB-2F7BF25E85D9}"/>
                </a:ext>
              </a:extLst>
            </p:cNvPr>
            <p:cNvSpPr/>
            <p:nvPr/>
          </p:nvSpPr>
          <p:spPr>
            <a:xfrm>
              <a:off x="581172" y="2302478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 p14:presetBounceEnd="43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 p14:bounceEnd="43000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B96EE9-D653-4010-8E0F-10C53DED50BA}"/>
              </a:ext>
            </a:extLst>
          </p:cNvPr>
          <p:cNvSpPr/>
          <p:nvPr/>
        </p:nvSpPr>
        <p:spPr>
          <a:xfrm>
            <a:off x="6281057" y="1676399"/>
            <a:ext cx="4408714" cy="4746171"/>
          </a:xfrm>
          <a:prstGeom prst="roundRect">
            <a:avLst>
              <a:gd name="adj" fmla="val 6050"/>
            </a:avLst>
          </a:prstGeom>
          <a:solidFill>
            <a:srgbClr val="FCF8F9"/>
          </a:solidFill>
          <a:ln w="41275">
            <a:solidFill>
              <a:schemeClr val="bg1"/>
            </a:solidFill>
          </a:ln>
          <a:effectLst>
            <a:outerShdw blurRad="635000" dist="88900" dir="1020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numCol="2" rtlCol="0" anchor="t" anchorCtr="0"/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8CA3E2-2D98-45AE-AB57-0F89BBD2DEDA}"/>
              </a:ext>
            </a:extLst>
          </p:cNvPr>
          <p:cNvSpPr/>
          <p:nvPr/>
        </p:nvSpPr>
        <p:spPr>
          <a:xfrm>
            <a:off x="1502230" y="1676399"/>
            <a:ext cx="4408714" cy="4746171"/>
          </a:xfrm>
          <a:prstGeom prst="roundRect">
            <a:avLst>
              <a:gd name="adj" fmla="val 6050"/>
            </a:avLst>
          </a:prstGeom>
          <a:solidFill>
            <a:srgbClr val="FCF8F9"/>
          </a:solidFill>
          <a:ln w="41275">
            <a:solidFill>
              <a:schemeClr val="bg1"/>
            </a:solidFill>
          </a:ln>
          <a:effectLst>
            <a:outerShdw blurRad="635000" dist="88900" dir="1020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numCol="2" rtlCol="0" anchor="t" anchorCtr="0"/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GB" sz="240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5035DDF-B468-41B6-9C65-A756B01FE709}"/>
              </a:ext>
            </a:extLst>
          </p:cNvPr>
          <p:cNvSpPr/>
          <p:nvPr/>
        </p:nvSpPr>
        <p:spPr>
          <a:xfrm>
            <a:off x="2562226" y="5540830"/>
            <a:ext cx="2288722" cy="506184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Benign 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4A272E-DE6E-4594-956C-88110AFA9196}"/>
              </a:ext>
            </a:extLst>
          </p:cNvPr>
          <p:cNvSpPr/>
          <p:nvPr/>
        </p:nvSpPr>
        <p:spPr>
          <a:xfrm>
            <a:off x="7219951" y="5540830"/>
            <a:ext cx="2288722" cy="506184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Malignant 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A40EE1C-AC6A-45A1-A229-37EB2605EEF8}"/>
              </a:ext>
            </a:extLst>
          </p:cNvPr>
          <p:cNvSpPr/>
          <p:nvPr/>
        </p:nvSpPr>
        <p:spPr>
          <a:xfrm>
            <a:off x="2178506" y="5410202"/>
            <a:ext cx="767440" cy="767440"/>
          </a:xfrm>
          <a:prstGeom prst="ellipse">
            <a:avLst/>
          </a:prstGeom>
          <a:solidFill>
            <a:srgbClr val="92D050"/>
          </a:solidFill>
          <a:ln w="22225">
            <a:solidFill>
              <a:srgbClr val="FCF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9978E79-9877-492C-9738-8CC4C7D98193}"/>
              </a:ext>
            </a:extLst>
          </p:cNvPr>
          <p:cNvSpPr/>
          <p:nvPr/>
        </p:nvSpPr>
        <p:spPr>
          <a:xfrm>
            <a:off x="6849838" y="5410202"/>
            <a:ext cx="767440" cy="767440"/>
          </a:xfrm>
          <a:prstGeom prst="ellipse">
            <a:avLst/>
          </a:prstGeom>
          <a:solidFill>
            <a:srgbClr val="C00000"/>
          </a:solidFill>
          <a:ln w="22225">
            <a:solidFill>
              <a:srgbClr val="FCF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7572BF4-CFAC-41F8-B6F9-9A5EE01F4754}"/>
              </a:ext>
            </a:extLst>
          </p:cNvPr>
          <p:cNvSpPr/>
          <p:nvPr/>
        </p:nvSpPr>
        <p:spPr>
          <a:xfrm>
            <a:off x="2383588" y="5655111"/>
            <a:ext cx="357276" cy="277622"/>
          </a:xfrm>
          <a:custGeom>
            <a:avLst/>
            <a:gdLst>
              <a:gd name="connsiteX0" fmla="*/ 0 w 2905125"/>
              <a:gd name="connsiteY0" fmla="*/ 1200150 h 2047875"/>
              <a:gd name="connsiteX1" fmla="*/ 466725 w 2905125"/>
              <a:gd name="connsiteY1" fmla="*/ 771525 h 2047875"/>
              <a:gd name="connsiteX2" fmla="*/ 1057275 w 2905125"/>
              <a:gd name="connsiteY2" fmla="*/ 1390650 h 2047875"/>
              <a:gd name="connsiteX3" fmla="*/ 1981200 w 2905125"/>
              <a:gd name="connsiteY3" fmla="*/ 0 h 2047875"/>
              <a:gd name="connsiteX4" fmla="*/ 2905125 w 2905125"/>
              <a:gd name="connsiteY4" fmla="*/ 466725 h 2047875"/>
              <a:gd name="connsiteX5" fmla="*/ 1190625 w 2905125"/>
              <a:gd name="connsiteY5" fmla="*/ 2047875 h 2047875"/>
              <a:gd name="connsiteX6" fmla="*/ 0 w 2905125"/>
              <a:gd name="connsiteY6" fmla="*/ 1200150 h 2047875"/>
              <a:gd name="connsiteX0" fmla="*/ 0 w 2905125"/>
              <a:gd name="connsiteY0" fmla="*/ 1200150 h 2047875"/>
              <a:gd name="connsiteX1" fmla="*/ 466725 w 2905125"/>
              <a:gd name="connsiteY1" fmla="*/ 771525 h 2047875"/>
              <a:gd name="connsiteX2" fmla="*/ 1171575 w 2905125"/>
              <a:gd name="connsiteY2" fmla="*/ 1390650 h 2047875"/>
              <a:gd name="connsiteX3" fmla="*/ 1981200 w 2905125"/>
              <a:gd name="connsiteY3" fmla="*/ 0 h 2047875"/>
              <a:gd name="connsiteX4" fmla="*/ 2905125 w 2905125"/>
              <a:gd name="connsiteY4" fmla="*/ 466725 h 2047875"/>
              <a:gd name="connsiteX5" fmla="*/ 1190625 w 2905125"/>
              <a:gd name="connsiteY5" fmla="*/ 2047875 h 2047875"/>
              <a:gd name="connsiteX6" fmla="*/ 0 w 2905125"/>
              <a:gd name="connsiteY6" fmla="*/ 1200150 h 2047875"/>
              <a:gd name="connsiteX0" fmla="*/ 0 w 2905125"/>
              <a:gd name="connsiteY0" fmla="*/ 1409700 h 2257425"/>
              <a:gd name="connsiteX1" fmla="*/ 466725 w 2905125"/>
              <a:gd name="connsiteY1" fmla="*/ 981075 h 2257425"/>
              <a:gd name="connsiteX2" fmla="*/ 1171575 w 2905125"/>
              <a:gd name="connsiteY2" fmla="*/ 1600200 h 2257425"/>
              <a:gd name="connsiteX3" fmla="*/ 2314575 w 2905125"/>
              <a:gd name="connsiteY3" fmla="*/ 0 h 2257425"/>
              <a:gd name="connsiteX4" fmla="*/ 2905125 w 2905125"/>
              <a:gd name="connsiteY4" fmla="*/ 676275 h 2257425"/>
              <a:gd name="connsiteX5" fmla="*/ 1190625 w 2905125"/>
              <a:gd name="connsiteY5" fmla="*/ 2257425 h 2257425"/>
              <a:gd name="connsiteX6" fmla="*/ 0 w 2905125"/>
              <a:gd name="connsiteY6" fmla="*/ 1409700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5125" h="2257425">
                <a:moveTo>
                  <a:pt x="0" y="1409700"/>
                </a:moveTo>
                <a:lnTo>
                  <a:pt x="466725" y="981075"/>
                </a:lnTo>
                <a:lnTo>
                  <a:pt x="1171575" y="1600200"/>
                </a:lnTo>
                <a:lnTo>
                  <a:pt x="2314575" y="0"/>
                </a:lnTo>
                <a:lnTo>
                  <a:pt x="2905125" y="676275"/>
                </a:lnTo>
                <a:lnTo>
                  <a:pt x="1190625" y="2257425"/>
                </a:lnTo>
                <a:lnTo>
                  <a:pt x="0" y="14097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ross 15">
            <a:extLst>
              <a:ext uri="{FF2B5EF4-FFF2-40B4-BE49-F238E27FC236}">
                <a16:creationId xmlns:a16="http://schemas.microsoft.com/office/drawing/2014/main" id="{1EDA3681-FFA6-461A-A359-7110601A6DB5}"/>
              </a:ext>
            </a:extLst>
          </p:cNvPr>
          <p:cNvSpPr/>
          <p:nvPr/>
        </p:nvSpPr>
        <p:spPr>
          <a:xfrm rot="2625618">
            <a:off x="7049180" y="5619747"/>
            <a:ext cx="368755" cy="368755"/>
          </a:xfrm>
          <a:prstGeom prst="plus">
            <a:avLst>
              <a:gd name="adj" fmla="val 417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Animal cell">
                <a:extLst>
                  <a:ext uri="{FF2B5EF4-FFF2-40B4-BE49-F238E27FC236}">
                    <a16:creationId xmlns:a16="http://schemas.microsoft.com/office/drawing/2014/main" id="{2C0929EB-4ADD-4A45-B5FE-F9F3CC00C61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35212126"/>
                  </p:ext>
                </p:extLst>
              </p:nvPr>
            </p:nvGraphicFramePr>
            <p:xfrm>
              <a:off x="12517767" y="0"/>
              <a:ext cx="2904465" cy="224119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04465" cy="2241191"/>
                    </a:xfrm>
                    <a:prstGeom prst="rect">
                      <a:avLst/>
                    </a:prstGeom>
                  </am3d:spPr>
                  <am3d:camera>
                    <am3d:pos x="-265907" y="447940" z="71744881"/>
                    <am3d:up dx="0" dy="36000000" dz="0"/>
                    <am3d:lookAt x="-265907" y="447940" z="0"/>
                    <am3d:perspective fov="512609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Animal cell">
                <a:extLst>
                  <a:ext uri="{FF2B5EF4-FFF2-40B4-BE49-F238E27FC236}">
                    <a16:creationId xmlns:a16="http://schemas.microsoft.com/office/drawing/2014/main" id="{2C0929EB-4ADD-4A45-B5FE-F9F3CC00C6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7767" y="0"/>
                <a:ext cx="2904465" cy="2241191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2D79FBB-789E-4BD2-9080-41D8BD80F0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625" b="87500" l="29867" r="67867">
                        <a14:foregroundMark x1="46133" y1="87946" x2="49867" y2="87946"/>
                        <a14:foregroundMark x1="31067" y1="59598" x2="30533" y2="60045"/>
                        <a14:foregroundMark x1="29867" y1="54018" x2="29867" y2="54018"/>
                      </a14:backgroundRemoval>
                    </a14:imgEffect>
                  </a14:imgLayer>
                </a14:imgProps>
              </a:ext>
            </a:extLst>
          </a:blip>
          <a:srcRect l="27524" t="7683" r="27524" b="7683"/>
          <a:stretch/>
        </p:blipFill>
        <p:spPr>
          <a:xfrm>
            <a:off x="5043122" y="298090"/>
            <a:ext cx="2451124" cy="27566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9095A6-CA00-4F88-93F1-1115BE33703D}"/>
              </a:ext>
            </a:extLst>
          </p:cNvPr>
          <p:cNvSpPr txBox="1"/>
          <p:nvPr/>
        </p:nvSpPr>
        <p:spPr>
          <a:xfrm>
            <a:off x="2178506" y="2316865"/>
            <a:ext cx="24314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Radius</a:t>
            </a:r>
          </a:p>
          <a:p>
            <a:r>
              <a:rPr lang="en-US" dirty="0"/>
              <a:t>Texture</a:t>
            </a:r>
          </a:p>
          <a:p>
            <a:r>
              <a:rPr lang="en-US" dirty="0"/>
              <a:t>Perimeter</a:t>
            </a:r>
          </a:p>
          <a:p>
            <a:r>
              <a:rPr lang="en-US" dirty="0"/>
              <a:t>Area</a:t>
            </a:r>
          </a:p>
          <a:p>
            <a:r>
              <a:rPr lang="en-US" dirty="0"/>
              <a:t>Smoothness</a:t>
            </a:r>
          </a:p>
          <a:p>
            <a:r>
              <a:rPr lang="en-US" dirty="0"/>
              <a:t>Compactness</a:t>
            </a:r>
          </a:p>
          <a:p>
            <a:r>
              <a:rPr lang="en-US" dirty="0"/>
              <a:t>Concave points</a:t>
            </a:r>
          </a:p>
          <a:p>
            <a:r>
              <a:rPr lang="en-US" dirty="0"/>
              <a:t>Symmetry</a:t>
            </a:r>
          </a:p>
          <a:p>
            <a:r>
              <a:rPr lang="en-US" dirty="0"/>
              <a:t>Fractal dimension</a:t>
            </a:r>
          </a:p>
          <a:p>
            <a:r>
              <a:rPr lang="en-US" dirty="0"/>
              <a:t>Fractal geometry</a:t>
            </a:r>
          </a:p>
        </p:txBody>
      </p:sp>
    </p:spTree>
    <p:extLst>
      <p:ext uri="{BB962C8B-B14F-4D97-AF65-F5344CB8AC3E}">
        <p14:creationId xmlns:p14="http://schemas.microsoft.com/office/powerpoint/2010/main" val="390599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4626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1063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B9D2E5-9551-890D-B203-AE976EB3B9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8390374" y="420419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937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7500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1417864" y="2652487"/>
            <a:ext cx="9127672" cy="155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SOS Pi 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Group 4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9004825" y="3610383"/>
            <a:ext cx="1338342" cy="1338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823888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326424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43591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6941003" y="5174793"/>
            <a:ext cx="3774622" cy="105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MAVIS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81689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816889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5498070" y="4202233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560" y="1683207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218FC-5296-4144-B4DC-02278BFF062D}"/>
              </a:ext>
            </a:extLst>
          </p:cNvPr>
          <p:cNvSpPr txBox="1"/>
          <p:nvPr/>
        </p:nvSpPr>
        <p:spPr>
          <a:xfrm>
            <a:off x="7124700" y="6038850"/>
            <a:ext cx="3476625" cy="369332"/>
          </a:xfrm>
          <a:prstGeom prst="rect">
            <a:avLst/>
          </a:prstGeom>
          <a:solidFill>
            <a:srgbClr val="E43B82">
              <a:alpha val="28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43B82"/>
                </a:solidFill>
              </a:rPr>
              <a:t>Our lovely head tutor 💕</a:t>
            </a:r>
            <a:endParaRPr lang="en-GB" dirty="0">
              <a:solidFill>
                <a:srgbClr val="E43B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0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7180013" y="581333"/>
            <a:ext cx="3513382" cy="3513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08043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25207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361573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6799476" y="3612032"/>
            <a:ext cx="4274456" cy="165278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Thank</a:t>
            </a:r>
            <a:r>
              <a:rPr kumimoji="0" lang="en-US" sz="115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 you!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07343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07343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3020997" y="3183925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8060" y="764384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87127-A3FB-4A6D-A756-97B2D045DF61}"/>
              </a:ext>
            </a:extLst>
          </p:cNvPr>
          <p:cNvSpPr txBox="1"/>
          <p:nvPr/>
        </p:nvSpPr>
        <p:spPr>
          <a:xfrm>
            <a:off x="525901" y="5662319"/>
            <a:ext cx="6250153" cy="104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SOS Pi Group 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CAD4F-39AB-4B2B-992A-17B14D343660}"/>
              </a:ext>
            </a:extLst>
          </p:cNvPr>
          <p:cNvSpPr/>
          <p:nvPr/>
        </p:nvSpPr>
        <p:spPr>
          <a:xfrm>
            <a:off x="444258" y="5874566"/>
            <a:ext cx="81643" cy="662759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5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1018687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6550588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01479-CCF1-363C-0F56-FA6B2C5662DC}"/>
              </a:ext>
            </a:extLst>
          </p:cNvPr>
          <p:cNvSpPr txBox="1"/>
          <p:nvPr/>
        </p:nvSpPr>
        <p:spPr>
          <a:xfrm>
            <a:off x="1428208" y="1088040"/>
            <a:ext cx="4789711" cy="436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Bahnschrift SemiBold SemiConden" panose="020B0502040204020203" pitchFamily="34" charset="0"/>
              </a:rPr>
              <a:t>Benign Characteristics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08B15-BB29-D510-771B-8BF946B4623D}"/>
              </a:ext>
            </a:extLst>
          </p:cNvPr>
          <p:cNvCxnSpPr/>
          <p:nvPr/>
        </p:nvCxnSpPr>
        <p:spPr>
          <a:xfrm>
            <a:off x="1499616" y="1722381"/>
            <a:ext cx="350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CCB40E-5323-91E6-902B-D157ECF3EB3F}"/>
              </a:ext>
            </a:extLst>
          </p:cNvPr>
          <p:cNvSpPr txBox="1"/>
          <p:nvPr/>
        </p:nvSpPr>
        <p:spPr>
          <a:xfrm>
            <a:off x="6736515" y="1088040"/>
            <a:ext cx="4789711" cy="436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FCF8F9"/>
                </a:solidFill>
                <a:latin typeface="Bahnschrift SemiBold SemiConden" panose="020B0502040204020203" pitchFamily="34" charset="0"/>
              </a:rPr>
              <a:t>Malignant Characteristics</a:t>
            </a:r>
            <a:endParaRPr lang="en-US" sz="4400" dirty="0">
              <a:solidFill>
                <a:srgbClr val="FCF8F9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FA94FE-C2E1-21CB-C0CF-C2A68D4F5359}"/>
              </a:ext>
            </a:extLst>
          </p:cNvPr>
          <p:cNvCxnSpPr/>
          <p:nvPr/>
        </p:nvCxnSpPr>
        <p:spPr>
          <a:xfrm>
            <a:off x="6913736" y="1722381"/>
            <a:ext cx="3502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981020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7141028" y="3843177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01479-CCF1-363C-0F56-FA6B2C5662DC}"/>
              </a:ext>
            </a:extLst>
          </p:cNvPr>
          <p:cNvSpPr txBox="1"/>
          <p:nvPr/>
        </p:nvSpPr>
        <p:spPr>
          <a:xfrm>
            <a:off x="1428209" y="1088040"/>
            <a:ext cx="3502152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To</a:t>
            </a:r>
            <a:r>
              <a:rPr lang="en-US" sz="4800" dirty="0">
                <a:latin typeface="Bahnschrift SemiBold SemiConden" panose="020B0502040204020203" pitchFamily="34" charset="0"/>
              </a:rPr>
              <a:t>dos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08B15-BB29-D510-771B-8BF946B4623D}"/>
              </a:ext>
            </a:extLst>
          </p:cNvPr>
          <p:cNvCxnSpPr/>
          <p:nvPr/>
        </p:nvCxnSpPr>
        <p:spPr>
          <a:xfrm>
            <a:off x="1499616" y="1722381"/>
            <a:ext cx="350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BBF460-06BF-8FAE-AF01-A49814474800}"/>
              </a:ext>
            </a:extLst>
          </p:cNvPr>
          <p:cNvSpPr txBox="1"/>
          <p:nvPr/>
        </p:nvSpPr>
        <p:spPr>
          <a:xfrm>
            <a:off x="981020" y="1522230"/>
            <a:ext cx="5972409" cy="4263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0" indent="-68580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Reduce technical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 jargons.</a:t>
            </a:r>
          </a:p>
          <a:p>
            <a:pPr marL="685800" marR="0" lvl="0" indent="-68580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i="0" u="none" strike="noStrike" kern="1200" cap="none" spc="0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Explain that breast masses are extracted and cells in these masses are viewed to check the characteristic of their nucleus.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Train a model to predict based on learned data.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Being able to predict breast cancer.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Logistic regression, with 97% accuracy to make the prediction.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A234-A066-41FA-0ED8-5F025871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0ECB8-0B34-F9A3-4402-7638758F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6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51E50-1F8F-4DA7-BE5D-24EC78607299}"/>
              </a:ext>
            </a:extLst>
          </p:cNvPr>
          <p:cNvGrpSpPr/>
          <p:nvPr/>
        </p:nvGrpSpPr>
        <p:grpSpPr>
          <a:xfrm>
            <a:off x="499499" y="462987"/>
            <a:ext cx="861514" cy="861512"/>
            <a:chOff x="1406767" y="925521"/>
            <a:chExt cx="1534553" cy="153455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1778A9-CAFD-43EE-8FA1-7D4F2AF9983C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FC7A36-8136-4F91-8AB2-A79CE96BCF0F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8A3182-2400-4495-97B4-CC315EA7F78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CDF98-1FE5-42DE-BD71-1620BE996153}"/>
              </a:ext>
            </a:extLst>
          </p:cNvPr>
          <p:cNvGrpSpPr/>
          <p:nvPr/>
        </p:nvGrpSpPr>
        <p:grpSpPr>
          <a:xfrm>
            <a:off x="2002971" y="838200"/>
            <a:ext cx="8229600" cy="4136572"/>
            <a:chOff x="2002971" y="838200"/>
            <a:chExt cx="8229600" cy="41365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79872E-F466-4AE0-AB21-65B21D450F3D}"/>
                </a:ext>
              </a:extLst>
            </p:cNvPr>
            <p:cNvSpPr/>
            <p:nvPr/>
          </p:nvSpPr>
          <p:spPr>
            <a:xfrm>
              <a:off x="2002971" y="838200"/>
              <a:ext cx="8229600" cy="4136572"/>
            </a:xfrm>
            <a:prstGeom prst="roundRect">
              <a:avLst>
                <a:gd name="adj" fmla="val 7193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0" rtlCol="0" anchor="ctr"/>
            <a:lstStyle/>
            <a:p>
              <a:pPr>
                <a:lnSpc>
                  <a:spcPct val="80000"/>
                </a:lnSpc>
              </a:pPr>
              <a:endParaRPr lang="en-GB" sz="3600" b="1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326E49-7A5C-4377-B9EE-A07C05365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3" b="89954" l="5733" r="95800">
                          <a14:foregroundMark x1="94267" y1="58282" x2="84933" y2="55061"/>
                          <a14:foregroundMark x1="84933" y1="55061" x2="84933" y2="55061"/>
                          <a14:foregroundMark x1="95800" y1="77454" x2="95800" y2="77454"/>
                          <a14:foregroundMark x1="7467" y1="49387" x2="5733" y2="64264"/>
                        </a14:backgroundRemoval>
                      </a14:imgEffect>
                    </a14:imgLayer>
                  </a14:imgProps>
                </a:ext>
              </a:extLst>
            </a:blip>
            <a:srcRect l="7000" r="4001" b="18559"/>
            <a:stretch/>
          </p:blipFill>
          <p:spPr>
            <a:xfrm>
              <a:off x="4072519" y="1034957"/>
              <a:ext cx="4090504" cy="3254016"/>
            </a:xfrm>
            <a:prstGeom prst="round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4ED6FF-E258-406B-97EA-4B870F5EF08E}"/>
              </a:ext>
            </a:extLst>
          </p:cNvPr>
          <p:cNvSpPr txBox="1"/>
          <p:nvPr/>
        </p:nvSpPr>
        <p:spPr>
          <a:xfrm>
            <a:off x="3363686" y="5318229"/>
            <a:ext cx="5464628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Fine Needle Aspiration (FNA) of breast masses</a:t>
            </a:r>
            <a:endParaRPr lang="en-GB" sz="28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5FC119-DFEB-4977-9CC5-5477D5C04919}"/>
              </a:ext>
            </a:extLst>
          </p:cNvPr>
          <p:cNvSpPr/>
          <p:nvPr/>
        </p:nvSpPr>
        <p:spPr>
          <a:xfrm>
            <a:off x="10805105" y="1779688"/>
            <a:ext cx="5289364" cy="2658676"/>
          </a:xfrm>
          <a:prstGeom prst="roundRect">
            <a:avLst>
              <a:gd name="adj" fmla="val 7193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A13AC-294B-47EA-987A-59821AF11A53}"/>
              </a:ext>
            </a:extLst>
          </p:cNvPr>
          <p:cNvSpPr txBox="1"/>
          <p:nvPr/>
        </p:nvSpPr>
        <p:spPr>
          <a:xfrm>
            <a:off x="15160290" y="5252398"/>
            <a:ext cx="3512249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Cells are tiny building blocks</a:t>
            </a:r>
            <a:endParaRPr lang="en-GB" sz="2800" b="1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2014617"/>
                  </p:ext>
                </p:extLst>
              </p:nvPr>
            </p:nvGraphicFramePr>
            <p:xfrm>
              <a:off x="12673034" y="1964515"/>
              <a:ext cx="1751626" cy="203634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51626" cy="2036342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08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3034" y="1964515"/>
                <a:ext cx="1751626" cy="2036342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69D4FE-F6AB-45F8-83A8-CB1BD55CBC32}"/>
              </a:ext>
            </a:extLst>
          </p:cNvPr>
          <p:cNvGrpSpPr/>
          <p:nvPr/>
        </p:nvGrpSpPr>
        <p:grpSpPr>
          <a:xfrm>
            <a:off x="10520144" y="5194644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E4CBB8-4EB8-4CE0-BBE4-7001E381050F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FF037A-E779-4BA8-9577-535AEBFA0F46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6BBCF0-6C3A-441C-B436-D0BC1D0337F7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C011C3-E52D-40F5-8995-9745F8DF1340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77A19-8D10-49BB-8F6A-C8588A9A226F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E06CF5-E597-4A2D-BECE-6C08F37755D0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6BD4E93-D0B9-48D6-AF44-5D5CDE426EF6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4381F6-3C67-4885-B011-00E042401BA4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170672-F48D-4FA7-9A7E-FA3B7A4E0BD7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BBC6C7-82E2-4D4A-B546-871B2B7E7643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E78DC08-83CA-4A0B-B42E-46BF0A132431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D3D2E0-7E18-4B85-9B21-4D2C2DDF37BD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3349756-788C-4D5A-A161-BE0ACAE076DE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4BED6F-8BE7-4839-9B15-01B758A1457C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7D2696-08D4-47D7-9505-5E6FC2CA4BA5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5BB708-99A1-445B-9770-467E8748A4A5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5867AB-1CA4-4729-B9C7-F1B4D2744EE9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171C9C-BB0D-4D18-9136-7AA5634833FC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ABC014-3700-4FD9-A7F2-18A1640F906E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1243FD-CEAA-4989-A7E1-272749A6A58E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BA31CCA-F3E2-4807-BE4C-5B6734B675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79E9D6-4070-43F1-AC9E-4636AE20C435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B96004-D411-4390-8288-9E7FF5C2C0B2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7CE06D-E703-4C09-8F3D-29682DFAA42D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1770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51E50-1F8F-4DA7-BE5D-24EC78607299}"/>
              </a:ext>
            </a:extLst>
          </p:cNvPr>
          <p:cNvGrpSpPr/>
          <p:nvPr/>
        </p:nvGrpSpPr>
        <p:grpSpPr>
          <a:xfrm>
            <a:off x="499499" y="462987"/>
            <a:ext cx="861514" cy="861512"/>
            <a:chOff x="1406767" y="925521"/>
            <a:chExt cx="1534553" cy="153455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1778A9-CAFD-43EE-8FA1-7D4F2AF9983C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FC7A36-8136-4F91-8AB2-A79CE96BCF0F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8A3182-2400-4495-97B4-CC315EA7F78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CDF98-1FE5-42DE-BD71-1620BE996153}"/>
              </a:ext>
            </a:extLst>
          </p:cNvPr>
          <p:cNvGrpSpPr/>
          <p:nvPr/>
        </p:nvGrpSpPr>
        <p:grpSpPr>
          <a:xfrm>
            <a:off x="-5268685" y="2170519"/>
            <a:ext cx="5007428" cy="2516962"/>
            <a:chOff x="2002971" y="838200"/>
            <a:chExt cx="8229600" cy="41365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79872E-F466-4AE0-AB21-65B21D450F3D}"/>
                </a:ext>
              </a:extLst>
            </p:cNvPr>
            <p:cNvSpPr/>
            <p:nvPr/>
          </p:nvSpPr>
          <p:spPr>
            <a:xfrm>
              <a:off x="2002971" y="838200"/>
              <a:ext cx="8229600" cy="4136572"/>
            </a:xfrm>
            <a:prstGeom prst="roundRect">
              <a:avLst>
                <a:gd name="adj" fmla="val 7193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0" rtlCol="0" anchor="ctr"/>
            <a:lstStyle/>
            <a:p>
              <a:pPr>
                <a:lnSpc>
                  <a:spcPct val="80000"/>
                </a:lnSpc>
              </a:pPr>
              <a:endParaRPr lang="en-GB" sz="3600" b="1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326E49-7A5C-4377-B9EE-A07C05365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93" b="89954" l="5733" r="95800">
                          <a14:foregroundMark x1="94267" y1="58282" x2="84933" y2="55061"/>
                          <a14:foregroundMark x1="84933" y1="55061" x2="84933" y2="55061"/>
                          <a14:foregroundMark x1="95800" y1="77454" x2="95800" y2="77454"/>
                          <a14:foregroundMark x1="7467" y1="49387" x2="5733" y2="64264"/>
                        </a14:backgroundRemoval>
                      </a14:imgEffect>
                    </a14:imgLayer>
                  </a14:imgProps>
                </a:ext>
              </a:extLst>
            </a:blip>
            <a:srcRect l="7000" r="4001" b="18559"/>
            <a:stretch/>
          </p:blipFill>
          <p:spPr>
            <a:xfrm>
              <a:off x="4072519" y="1034957"/>
              <a:ext cx="4090504" cy="3254016"/>
            </a:xfrm>
            <a:prstGeom prst="round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4ED6FF-E258-406B-97EA-4B870F5EF08E}"/>
              </a:ext>
            </a:extLst>
          </p:cNvPr>
          <p:cNvSpPr txBox="1"/>
          <p:nvPr/>
        </p:nvSpPr>
        <p:spPr>
          <a:xfrm>
            <a:off x="-9220199" y="5398894"/>
            <a:ext cx="5464628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Fine Needle Aspiration (FNA) of breast masses</a:t>
            </a:r>
            <a:endParaRPr lang="en-GB" sz="280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5FC119-DFEB-4977-9CC5-5477D5C04919}"/>
              </a:ext>
            </a:extLst>
          </p:cNvPr>
          <p:cNvSpPr/>
          <p:nvPr/>
        </p:nvSpPr>
        <p:spPr>
          <a:xfrm>
            <a:off x="2147070" y="1117080"/>
            <a:ext cx="7925844" cy="3983892"/>
          </a:xfrm>
          <a:prstGeom prst="roundRect">
            <a:avLst>
              <a:gd name="adj" fmla="val 7193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endParaRPr lang="en-GB" sz="36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A13AC-294B-47EA-987A-59821AF11A53}"/>
              </a:ext>
            </a:extLst>
          </p:cNvPr>
          <p:cNvSpPr txBox="1"/>
          <p:nvPr/>
        </p:nvSpPr>
        <p:spPr>
          <a:xfrm>
            <a:off x="4339875" y="5253169"/>
            <a:ext cx="3512249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Cells are tiny building blocks</a:t>
            </a:r>
            <a:endParaRPr lang="en-GB" sz="2800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6994136"/>
                  </p:ext>
                </p:extLst>
              </p:nvPr>
            </p:nvGraphicFramePr>
            <p:xfrm>
              <a:off x="4643766" y="1285781"/>
              <a:ext cx="2904465" cy="34095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904465" cy="3409591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6510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43766" y="1285781"/>
                <a:ext cx="2904465" cy="3409591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DB69D4FE-F6AB-45F8-83A8-CB1BD55CBC32}"/>
              </a:ext>
            </a:extLst>
          </p:cNvPr>
          <p:cNvGrpSpPr/>
          <p:nvPr/>
        </p:nvGrpSpPr>
        <p:grpSpPr>
          <a:xfrm>
            <a:off x="10520144" y="5194644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E4CBB8-4EB8-4CE0-BBE4-7001E381050F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FF037A-E779-4BA8-9577-535AEBFA0F46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6BBCF0-6C3A-441C-B436-D0BC1D0337F7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C011C3-E52D-40F5-8995-9745F8DF1340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77A19-8D10-49BB-8F6A-C8588A9A226F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E06CF5-E597-4A2D-BECE-6C08F37755D0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6BD4E93-D0B9-48D6-AF44-5D5CDE426EF6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4381F6-3C67-4885-B011-00E042401BA4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170672-F48D-4FA7-9A7E-FA3B7A4E0BD7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BBC6C7-82E2-4D4A-B546-871B2B7E7643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E78DC08-83CA-4A0B-B42E-46BF0A132431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D3D2E0-7E18-4B85-9B21-4D2C2DDF37BD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3349756-788C-4D5A-A161-BE0ACAE076DE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4BED6F-8BE7-4839-9B15-01B758A1457C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7D2696-08D4-47D7-9505-5E6FC2CA4BA5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5BB708-99A1-445B-9770-467E8748A4A5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5867AB-1CA4-4729-B9C7-F1B4D2744EE9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171C9C-BB0D-4D18-9136-7AA5634833FC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ABC014-3700-4FD9-A7F2-18A1640F906E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1243FD-CEAA-4989-A7E1-272749A6A58E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BA31CCA-F3E2-4807-BE4C-5B6734B675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79E9D6-4070-43F1-AC9E-4636AE20C435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B96004-D411-4390-8288-9E7FF5C2C0B2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7CE06D-E703-4C09-8F3D-29682DFAA42D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2216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56617" y="104898"/>
              <a:ext cx="8078766" cy="65514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78766" cy="6551436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1447262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4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6617" y="104898"/>
                <a:ext cx="8078766" cy="6551436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68851E50-1F8F-4DA7-BE5D-24EC78607299}"/>
              </a:ext>
            </a:extLst>
          </p:cNvPr>
          <p:cNvGrpSpPr/>
          <p:nvPr/>
        </p:nvGrpSpPr>
        <p:grpSpPr>
          <a:xfrm>
            <a:off x="499499" y="462987"/>
            <a:ext cx="861514" cy="861512"/>
            <a:chOff x="1406767" y="925521"/>
            <a:chExt cx="1534553" cy="153455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1778A9-CAFD-43EE-8FA1-7D4F2AF9983C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2FC7A36-8136-4F91-8AB2-A79CE96BCF0F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8A3182-2400-4495-97B4-CC315EA7F78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33A13AC-294B-47EA-987A-59821AF11A53}"/>
              </a:ext>
            </a:extLst>
          </p:cNvPr>
          <p:cNvSpPr txBox="1"/>
          <p:nvPr/>
        </p:nvSpPr>
        <p:spPr>
          <a:xfrm>
            <a:off x="8180252" y="1269160"/>
            <a:ext cx="3512249" cy="445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Nucleus</a:t>
            </a:r>
            <a:endParaRPr lang="en-GB" sz="28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69D4FE-F6AB-45F8-83A8-CB1BD55CBC32}"/>
              </a:ext>
            </a:extLst>
          </p:cNvPr>
          <p:cNvGrpSpPr/>
          <p:nvPr/>
        </p:nvGrpSpPr>
        <p:grpSpPr>
          <a:xfrm>
            <a:off x="10520144" y="5194644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9E4CBB8-4EB8-4CE0-BBE4-7001E381050F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7FF037A-E779-4BA8-9577-535AEBFA0F46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6BBCF0-6C3A-441C-B436-D0BC1D0337F7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C011C3-E52D-40F5-8995-9745F8DF1340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677A19-8D10-49BB-8F6A-C8588A9A226F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E06CF5-E597-4A2D-BECE-6C08F37755D0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6BD4E93-D0B9-48D6-AF44-5D5CDE426EF6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4381F6-3C67-4885-B011-00E042401BA4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170672-F48D-4FA7-9A7E-FA3B7A4E0BD7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8BBC6C7-82E2-4D4A-B546-871B2B7E7643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E78DC08-83CA-4A0B-B42E-46BF0A132431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1D3D2E0-7E18-4B85-9B21-4D2C2DDF37BD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3349756-788C-4D5A-A161-BE0ACAE076DE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34BED6F-8BE7-4839-9B15-01B758A1457C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97D2696-08D4-47D7-9505-5E6FC2CA4BA5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5BB708-99A1-445B-9770-467E8748A4A5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5867AB-1CA4-4729-B9C7-F1B4D2744EE9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171C9C-BB0D-4D18-9136-7AA5634833FC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6ABC014-3700-4FD9-A7F2-18A1640F906E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91243FD-CEAA-4989-A7E1-272749A6A58E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BA31CCA-F3E2-4807-BE4C-5B6734B675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D79E9D6-4070-43F1-AC9E-4636AE20C435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B96004-D411-4390-8288-9E7FF5C2C0B2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7CE06D-E703-4C09-8F3D-29682DFAA42D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D64105E-13A7-4688-B65D-41B3FF8FDD59}"/>
              </a:ext>
            </a:extLst>
          </p:cNvPr>
          <p:cNvGrpSpPr/>
          <p:nvPr/>
        </p:nvGrpSpPr>
        <p:grpSpPr>
          <a:xfrm>
            <a:off x="4307329" y="1493134"/>
            <a:ext cx="3577342" cy="3574166"/>
            <a:chOff x="903423" y="2615993"/>
            <a:chExt cx="1703922" cy="1702410"/>
          </a:xfrm>
        </p:grpSpPr>
        <p:sp>
          <p:nvSpPr>
            <p:cNvPr id="47" name="Arc 46">
              <a:extLst>
                <a:ext uri="{FF2B5EF4-FFF2-40B4-BE49-F238E27FC236}">
                  <a16:creationId xmlns:a16="http://schemas.microsoft.com/office/drawing/2014/main" id="{FBAD60E3-75F5-4B60-B7D7-7A7B9AEEFEF9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3191277"/>
                <a:gd name="adj2" fmla="val 14953178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>
              <a:extLst>
                <a:ext uri="{FF2B5EF4-FFF2-40B4-BE49-F238E27FC236}">
                  <a16:creationId xmlns:a16="http://schemas.microsoft.com/office/drawing/2014/main" id="{0F90A00A-6568-485E-ABF0-A0524F90BA5B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7A35D768-52A8-403F-BBA1-27ABA37DD824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479116"/>
                <a:gd name="adj2" fmla="val 4228042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D4AFF117-046C-4D46-A102-32DE1DD46711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7701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256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8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D0AEE4-B244-42AE-B303-DDE8E96C9C08}"/>
              </a:ext>
            </a:extLst>
          </p:cNvPr>
          <p:cNvSpPr/>
          <p:nvPr/>
        </p:nvSpPr>
        <p:spPr>
          <a:xfrm>
            <a:off x="0" y="6071658"/>
            <a:ext cx="1612900" cy="786342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B5A2CA2-2E71-4C6F-94E3-E4433975C895}"/>
              </a:ext>
            </a:extLst>
          </p:cNvPr>
          <p:cNvGrpSpPr/>
          <p:nvPr/>
        </p:nvGrpSpPr>
        <p:grpSpPr>
          <a:xfrm>
            <a:off x="-1628669" y="-567910"/>
            <a:ext cx="7679268" cy="7517914"/>
            <a:chOff x="5799769" y="-353465"/>
            <a:chExt cx="6107082" cy="59787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D66F932-89A9-49C9-8D87-F388D723B00F}"/>
                </a:ext>
              </a:extLst>
            </p:cNvPr>
            <p:cNvGrpSpPr/>
            <p:nvPr/>
          </p:nvGrpSpPr>
          <p:grpSpPr>
            <a:xfrm>
              <a:off x="5799769" y="-353465"/>
              <a:ext cx="5967062" cy="5978761"/>
              <a:chOff x="5799769" y="-353465"/>
              <a:chExt cx="5967062" cy="5978761"/>
            </a:xfrm>
          </p:grpSpPr>
          <p:sp>
            <p:nvSpPr>
              <p:cNvPr id="54" name="Partial Circle 53">
                <a:extLst>
                  <a:ext uri="{FF2B5EF4-FFF2-40B4-BE49-F238E27FC236}">
                    <a16:creationId xmlns:a16="http://schemas.microsoft.com/office/drawing/2014/main" id="{5B863A4C-F71F-4C74-8550-B5AF40649933}"/>
                  </a:ext>
                </a:extLst>
              </p:cNvPr>
              <p:cNvSpPr/>
              <p:nvPr/>
            </p:nvSpPr>
            <p:spPr>
              <a:xfrm>
                <a:off x="5799769" y="-341766"/>
                <a:ext cx="5967062" cy="5967062"/>
              </a:xfrm>
              <a:prstGeom prst="pie">
                <a:avLst>
                  <a:gd name="adj1" fmla="val 12672923"/>
                  <a:gd name="adj2" fmla="val 21274002"/>
                </a:avLst>
              </a:prstGeom>
              <a:solidFill>
                <a:srgbClr val="E43B82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Partial Circle 54">
                <a:extLst>
                  <a:ext uri="{FF2B5EF4-FFF2-40B4-BE49-F238E27FC236}">
                    <a16:creationId xmlns:a16="http://schemas.microsoft.com/office/drawing/2014/main" id="{8977596F-C67E-4B72-A1C9-F21DFF7D534B}"/>
                  </a:ext>
                </a:extLst>
              </p:cNvPr>
              <p:cNvSpPr/>
              <p:nvPr/>
            </p:nvSpPr>
            <p:spPr>
              <a:xfrm>
                <a:off x="5799769" y="-353465"/>
                <a:ext cx="5967062" cy="5967062"/>
              </a:xfrm>
              <a:prstGeom prst="pie">
                <a:avLst>
                  <a:gd name="adj1" fmla="val 21208656"/>
                  <a:gd name="adj2" fmla="val 8555756"/>
                </a:avLst>
              </a:prstGeom>
              <a:solidFill>
                <a:srgbClr val="E43B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088E81-EDED-4BD9-9EBA-F0B21B33BAEB}"/>
                </a:ext>
              </a:extLst>
            </p:cNvPr>
            <p:cNvSpPr txBox="1"/>
            <p:nvPr/>
          </p:nvSpPr>
          <p:spPr>
            <a:xfrm rot="20992371">
              <a:off x="9838751" y="1145486"/>
              <a:ext cx="1758805" cy="8011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E43B82"/>
                  </a:solidFill>
                  <a:effectLst/>
                  <a:uLnTx/>
                  <a:uFillTx/>
                  <a:latin typeface="Baskerville Old Face" panose="02020602080505020303" pitchFamily="18" charset="0"/>
                </a:rPr>
                <a:t>‘M’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FCF8F9"/>
                  </a:solidFill>
                  <a:latin typeface="Baskerville Old Face" panose="02020602080505020303" pitchFamily="18" charset="0"/>
                </a:rPr>
                <a:t>Malignant</a:t>
              </a:r>
              <a:endPara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4C232B-1B3B-45D4-B059-B1120AD8EB4F}"/>
                </a:ext>
              </a:extLst>
            </p:cNvPr>
            <p:cNvSpPr txBox="1"/>
            <p:nvPr/>
          </p:nvSpPr>
          <p:spPr>
            <a:xfrm rot="21255912">
              <a:off x="10148046" y="2851937"/>
              <a:ext cx="1758805" cy="8107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FCF8F9"/>
                  </a:solidFill>
                  <a:latin typeface="Baskerville Old Face" panose="02020602080505020303" pitchFamily="18" charset="0"/>
                </a:rPr>
                <a:t>Benign</a:t>
              </a:r>
            </a:p>
            <a:p>
              <a:pPr algn="ctr">
                <a:lnSpc>
                  <a:spcPct val="70000"/>
                </a:lnSpc>
                <a:defRPr/>
              </a:pPr>
              <a:r>
                <a:rPr kumimoji="0" lang="en-US" sz="3600" i="0" u="none" strike="noStrike" kern="1200" cap="none" spc="0" normalizeH="0" baseline="0" noProof="0" dirty="0">
                  <a:ln>
                    <a:noFill/>
                  </a:ln>
                  <a:solidFill>
                    <a:srgbClr val="FCF8F9"/>
                  </a:solidFill>
                  <a:effectLst/>
                  <a:uLnTx/>
                  <a:uFillTx/>
                  <a:latin typeface="Baskerville Old Face" panose="02020602080505020303" pitchFamily="18" charset="0"/>
                </a:rPr>
                <a:t>‘B’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9C3B2A1-E488-45DD-8970-0C5485B4C27B}"/>
              </a:ext>
            </a:extLst>
          </p:cNvPr>
          <p:cNvSpPr/>
          <p:nvPr/>
        </p:nvSpPr>
        <p:spPr>
          <a:xfrm>
            <a:off x="0" y="-10661"/>
            <a:ext cx="490654" cy="300593"/>
          </a:xfrm>
          <a:prstGeom prst="rect">
            <a:avLst/>
          </a:prstGeom>
          <a:solidFill>
            <a:srgbClr val="F19B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AD7C9A6-D4E1-4303-BF3F-B00C39177EDD}"/>
              </a:ext>
            </a:extLst>
          </p:cNvPr>
          <p:cNvGrpSpPr/>
          <p:nvPr/>
        </p:nvGrpSpPr>
        <p:grpSpPr>
          <a:xfrm>
            <a:off x="1080371" y="2023846"/>
            <a:ext cx="3112488" cy="3109726"/>
            <a:chOff x="903423" y="2615993"/>
            <a:chExt cx="1703922" cy="1702410"/>
          </a:xfrm>
        </p:grpSpPr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61DCF86C-5F54-48AC-8F8E-C6A51C8E2E57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3191277"/>
                <a:gd name="adj2" fmla="val 14953178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A49CDE76-4818-45FE-8451-1C458DAFDE1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B67EF2AD-72B6-4FDC-B2FF-0470FA465B89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479116"/>
                <a:gd name="adj2" fmla="val 4228042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C3DE6A8-F497-45F7-9151-CA9E385DD9DA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6402326"/>
                  </p:ext>
                </p:extLst>
              </p:nvPr>
            </p:nvGraphicFramePr>
            <p:xfrm>
              <a:off x="-1561537" y="-49307"/>
              <a:ext cx="8612914" cy="69846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612914" cy="6984600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1447262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 ay="5400000" az="4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nimal cell">
                <a:extLst>
                  <a:ext uri="{FF2B5EF4-FFF2-40B4-BE49-F238E27FC236}">
                    <a16:creationId xmlns:a16="http://schemas.microsoft.com/office/drawing/2014/main" id="{B53FABEE-E3E5-4D9D-9F63-47094980BC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561537" y="-49307"/>
                <a:ext cx="8612914" cy="69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4DCDF98-1FE5-42DE-BD71-1620BE996153}"/>
              </a:ext>
            </a:extLst>
          </p:cNvPr>
          <p:cNvGrpSpPr/>
          <p:nvPr/>
        </p:nvGrpSpPr>
        <p:grpSpPr>
          <a:xfrm>
            <a:off x="-5268685" y="2170519"/>
            <a:ext cx="5007428" cy="2516962"/>
            <a:chOff x="2002971" y="838200"/>
            <a:chExt cx="8229600" cy="413657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179872E-F466-4AE0-AB21-65B21D450F3D}"/>
                </a:ext>
              </a:extLst>
            </p:cNvPr>
            <p:cNvSpPr/>
            <p:nvPr/>
          </p:nvSpPr>
          <p:spPr>
            <a:xfrm>
              <a:off x="2002971" y="838200"/>
              <a:ext cx="8229600" cy="4136572"/>
            </a:xfrm>
            <a:prstGeom prst="roundRect">
              <a:avLst>
                <a:gd name="adj" fmla="val 7193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0" rtlCol="0" anchor="ctr"/>
            <a:lstStyle/>
            <a:p>
              <a:pPr>
                <a:lnSpc>
                  <a:spcPct val="80000"/>
                </a:lnSpc>
              </a:pPr>
              <a:endParaRPr lang="en-GB" sz="3600" b="1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326E49-7A5C-4377-B9EE-A07C053650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893" b="89954" l="5733" r="95800">
                          <a14:foregroundMark x1="94267" y1="58282" x2="84933" y2="55061"/>
                          <a14:foregroundMark x1="84933" y1="55061" x2="84933" y2="55061"/>
                          <a14:foregroundMark x1="95800" y1="77454" x2="95800" y2="77454"/>
                          <a14:foregroundMark x1="7467" y1="49387" x2="5733" y2="64264"/>
                        </a14:backgroundRemoval>
                      </a14:imgEffect>
                    </a14:imgLayer>
                  </a14:imgProps>
                </a:ext>
              </a:extLst>
            </a:blip>
            <a:srcRect l="7000" r="4001" b="18559"/>
            <a:stretch/>
          </p:blipFill>
          <p:spPr>
            <a:xfrm>
              <a:off x="4072519" y="1034957"/>
              <a:ext cx="4090504" cy="3254016"/>
            </a:xfrm>
            <a:prstGeom prst="round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14ED6FF-E258-406B-97EA-4B870F5EF08E}"/>
              </a:ext>
            </a:extLst>
          </p:cNvPr>
          <p:cNvSpPr txBox="1"/>
          <p:nvPr/>
        </p:nvSpPr>
        <p:spPr>
          <a:xfrm>
            <a:off x="-9220199" y="5398894"/>
            <a:ext cx="5464628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Fine Needle Aspiration (FNA) of breast masses</a:t>
            </a:r>
            <a:endParaRPr lang="en-GB" sz="28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81F583-AAAF-4E5D-A88C-5FB688A92810}"/>
              </a:ext>
            </a:extLst>
          </p:cNvPr>
          <p:cNvSpPr txBox="1"/>
          <p:nvPr/>
        </p:nvSpPr>
        <p:spPr>
          <a:xfrm>
            <a:off x="7134622" y="2170518"/>
            <a:ext cx="4357102" cy="4306481"/>
          </a:xfrm>
          <a:prstGeom prst="roundRect">
            <a:avLst>
              <a:gd name="adj" fmla="val 9973"/>
            </a:avLst>
          </a:prstGeom>
          <a:solidFill>
            <a:srgbClr val="FCF8F9"/>
          </a:solidFill>
          <a:ln w="41275">
            <a:solidFill>
              <a:schemeClr val="bg1"/>
            </a:solidFill>
          </a:ln>
          <a:effectLst>
            <a:outerShdw blurRad="635000" dist="88900" dir="1020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rtlCol="0" anchor="t" anchorCtr="0"/>
          <a:lstStyle>
            <a:defPPr>
              <a:defRPr lang="en-US"/>
            </a:defPPr>
            <a:lvl1pPr>
              <a:lnSpc>
                <a:spcPct val="80000"/>
              </a:lnSpc>
              <a:defRPr sz="36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Radius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Texture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Perimeter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Smoothness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Compactness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Concave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Symmetry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Fractal dimension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Fractal geometry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B0D481-C794-4483-8BEA-24A25DCADA73}"/>
              </a:ext>
            </a:extLst>
          </p:cNvPr>
          <p:cNvSpPr txBox="1"/>
          <p:nvPr/>
        </p:nvSpPr>
        <p:spPr>
          <a:xfrm>
            <a:off x="7134622" y="830780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the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Nucleus</a:t>
            </a:r>
          </a:p>
        </p:txBody>
      </p:sp>
    </p:spTree>
    <p:extLst>
      <p:ext uri="{BB962C8B-B14F-4D97-AF65-F5344CB8AC3E}">
        <p14:creationId xmlns:p14="http://schemas.microsoft.com/office/powerpoint/2010/main" val="3141412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256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5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8DE7216-6575-DE49-4D63-88E2CBB61BD1}"/>
              </a:ext>
            </a:extLst>
          </p:cNvPr>
          <p:cNvSpPr txBox="1"/>
          <p:nvPr/>
        </p:nvSpPr>
        <p:spPr>
          <a:xfrm>
            <a:off x="871629" y="1554368"/>
            <a:ext cx="11650377" cy="202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DATASET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63D45-707D-AABE-6608-6C813D22633B}"/>
              </a:ext>
            </a:extLst>
          </p:cNvPr>
          <p:cNvSpPr txBox="1"/>
          <p:nvPr/>
        </p:nvSpPr>
        <p:spPr>
          <a:xfrm>
            <a:off x="871629" y="3945015"/>
            <a:ext cx="4460887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4257E-93F4-BB50-5C03-4B2338647387}"/>
              </a:ext>
            </a:extLst>
          </p:cNvPr>
          <p:cNvSpPr txBox="1"/>
          <p:nvPr/>
        </p:nvSpPr>
        <p:spPr>
          <a:xfrm>
            <a:off x="5332516" y="4866542"/>
            <a:ext cx="6442924" cy="2370011"/>
          </a:xfrm>
          <a:prstGeom prst="roundRect">
            <a:avLst/>
          </a:prstGeom>
          <a:solidFill>
            <a:srgbClr val="FCF8F9"/>
          </a:solidFill>
          <a:ln w="41275">
            <a:solidFill>
              <a:schemeClr val="bg1"/>
            </a:solidFill>
          </a:ln>
          <a:effectLst>
            <a:outerShdw blurRad="635000" dist="88900" dir="1020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274320" numCol="2" rtlCol="0" anchor="t" anchorCtr="0"/>
          <a:lstStyle>
            <a:defPPr>
              <a:defRPr lang="en-US"/>
            </a:defPPr>
            <a:lvl1pPr marL="342900" indent="-342900">
              <a:lnSpc>
                <a:spcPct val="80000"/>
              </a:lnSpc>
              <a:buFont typeface="Arial" panose="020B0604020202020204" pitchFamily="34" charset="0"/>
              <a:buChar char="•"/>
              <a:defRPr sz="2400" b="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Radius</a:t>
            </a:r>
          </a:p>
          <a:p>
            <a:r>
              <a:rPr lang="en-US" dirty="0">
                <a:solidFill>
                  <a:schemeClr val="tx1"/>
                </a:solidFill>
              </a:rPr>
              <a:t>Texture</a:t>
            </a:r>
          </a:p>
          <a:p>
            <a:r>
              <a:rPr lang="en-US" dirty="0">
                <a:solidFill>
                  <a:schemeClr val="tx1"/>
                </a:solidFill>
              </a:rPr>
              <a:t>Perimeter</a:t>
            </a:r>
          </a:p>
          <a:p>
            <a:r>
              <a:rPr lang="en-US" dirty="0">
                <a:solidFill>
                  <a:schemeClr val="tx1"/>
                </a:solidFill>
              </a:rPr>
              <a:t>Area</a:t>
            </a:r>
          </a:p>
          <a:p>
            <a:r>
              <a:rPr lang="en-US" dirty="0">
                <a:solidFill>
                  <a:schemeClr val="tx1"/>
                </a:solidFill>
              </a:rPr>
              <a:t>Smoothness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Compactness</a:t>
            </a:r>
          </a:p>
          <a:p>
            <a:r>
              <a:rPr lang="en-US" dirty="0">
                <a:solidFill>
                  <a:schemeClr val="tx1"/>
                </a:solidFill>
              </a:rPr>
              <a:t>Concave points</a:t>
            </a:r>
          </a:p>
          <a:p>
            <a:r>
              <a:rPr lang="en-US" dirty="0">
                <a:solidFill>
                  <a:schemeClr val="tx1"/>
                </a:solidFill>
              </a:rPr>
              <a:t>Symmetry</a:t>
            </a:r>
          </a:p>
          <a:p>
            <a:r>
              <a:rPr lang="en-US" dirty="0">
                <a:solidFill>
                  <a:schemeClr val="tx1"/>
                </a:solidFill>
              </a:rPr>
              <a:t>Fractal dimension</a:t>
            </a:r>
          </a:p>
          <a:p>
            <a:r>
              <a:rPr lang="en-US" dirty="0">
                <a:solidFill>
                  <a:schemeClr val="tx1"/>
                </a:solidFill>
              </a:rPr>
              <a:t>Fractal geometry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68ABC-344E-7218-5C92-87E9007EBF7E}"/>
              </a:ext>
            </a:extLst>
          </p:cNvPr>
          <p:cNvSpPr txBox="1"/>
          <p:nvPr/>
        </p:nvSpPr>
        <p:spPr>
          <a:xfrm>
            <a:off x="5609353" y="3945016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Nucleus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F4AF-A744-5434-EE9B-A5DCDF254FC0}"/>
              </a:ext>
            </a:extLst>
          </p:cNvPr>
          <p:cNvSpPr txBox="1"/>
          <p:nvPr/>
        </p:nvSpPr>
        <p:spPr>
          <a:xfrm>
            <a:off x="871629" y="4530536"/>
            <a:ext cx="6024879" cy="7903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ID Number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Diagnosis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0AAB1-6201-4031-41F5-0FB758F1C009}"/>
              </a:ext>
            </a:extLst>
          </p:cNvPr>
          <p:cNvSpPr/>
          <p:nvPr/>
        </p:nvSpPr>
        <p:spPr>
          <a:xfrm>
            <a:off x="981837" y="4530535"/>
            <a:ext cx="97536" cy="672014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A411B466-5D0C-6714-649A-D6298C8EAACD}"/>
              </a:ext>
            </a:extLst>
          </p:cNvPr>
          <p:cNvSpPr/>
          <p:nvPr/>
        </p:nvSpPr>
        <p:spPr>
          <a:xfrm>
            <a:off x="5799769" y="-341766"/>
            <a:ext cx="5967062" cy="5967062"/>
          </a:xfrm>
          <a:prstGeom prst="pie">
            <a:avLst>
              <a:gd name="adj1" fmla="val 18472081"/>
              <a:gd name="adj2" fmla="val 21274002"/>
            </a:avLst>
          </a:prstGeom>
          <a:solidFill>
            <a:srgbClr val="E43B8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75521DCA-2A95-C68C-2174-6AA2A91A66A3}"/>
              </a:ext>
            </a:extLst>
          </p:cNvPr>
          <p:cNvSpPr/>
          <p:nvPr/>
        </p:nvSpPr>
        <p:spPr>
          <a:xfrm>
            <a:off x="5799769" y="-353465"/>
            <a:ext cx="5967062" cy="5967062"/>
          </a:xfrm>
          <a:prstGeom prst="pie">
            <a:avLst>
              <a:gd name="adj1" fmla="val 21208656"/>
              <a:gd name="adj2" fmla="val 2424056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673873"/>
                  </p:ext>
                </p:extLst>
              </p:nvPr>
            </p:nvGraphicFramePr>
            <p:xfrm>
              <a:off x="7896354" y="1232704"/>
              <a:ext cx="2266042" cy="26343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6042" cy="2634374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354" y="1232704"/>
                <a:ext cx="2266042" cy="2634374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78574DC-4AAB-6C0D-004C-52D45C61F2AC}"/>
              </a:ext>
            </a:extLst>
          </p:cNvPr>
          <p:cNvSpPr txBox="1"/>
          <p:nvPr/>
        </p:nvSpPr>
        <p:spPr>
          <a:xfrm rot="20992371">
            <a:off x="9934954" y="1533791"/>
            <a:ext cx="1758805" cy="8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‘M’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Malignant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CF8F9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826A53-17C6-5D8D-407E-B2B168878B80}"/>
              </a:ext>
            </a:extLst>
          </p:cNvPr>
          <p:cNvSpPr txBox="1"/>
          <p:nvPr/>
        </p:nvSpPr>
        <p:spPr>
          <a:xfrm rot="21255912">
            <a:off x="9980531" y="2529905"/>
            <a:ext cx="1758805" cy="8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Benign</a:t>
            </a:r>
          </a:p>
          <a:p>
            <a:pPr algn="ctr">
              <a:lnSpc>
                <a:spcPct val="700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‘B’</a:t>
            </a:r>
          </a:p>
        </p:txBody>
      </p:sp>
    </p:spTree>
    <p:extLst>
      <p:ext uri="{BB962C8B-B14F-4D97-AF65-F5344CB8AC3E}">
        <p14:creationId xmlns:p14="http://schemas.microsoft.com/office/powerpoint/2010/main" val="2796603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3529667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186352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335666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4527631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8509322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276916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530892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7848674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F3C07F-98FB-BB45-DE99-E9C8DE66D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462135"/>
              </p:ext>
            </p:extLst>
          </p:nvPr>
        </p:nvGraphicFramePr>
        <p:xfrm>
          <a:off x="12608688" y="1145073"/>
          <a:ext cx="7437120" cy="263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ED81AD8-C99F-BE94-A4BC-DDB14645C88B}"/>
              </a:ext>
            </a:extLst>
          </p:cNvPr>
          <p:cNvGrpSpPr/>
          <p:nvPr/>
        </p:nvGrpSpPr>
        <p:grpSpPr>
          <a:xfrm>
            <a:off x="9801248" y="4930461"/>
            <a:ext cx="3949046" cy="1139148"/>
            <a:chOff x="4121477" y="4942038"/>
            <a:chExt cx="3949046" cy="1139148"/>
          </a:xfrm>
          <a:effectLst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616E71-D2B5-9BD9-DFBA-FD29E9896FC0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Data cleaning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147771-CF52-E3A5-615B-7F606E2E4E18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1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6C6F09-986C-C708-696F-3F0317A52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767115"/>
              </p:ext>
            </p:extLst>
          </p:nvPr>
        </p:nvGraphicFramePr>
        <p:xfrm>
          <a:off x="1246632" y="744815"/>
          <a:ext cx="9698736" cy="343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31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2CCD4C-14BA-7DE7-31D8-6901EF6E44F6}"/>
              </a:ext>
            </a:extLst>
          </p:cNvPr>
          <p:cNvSpPr/>
          <p:nvPr/>
        </p:nvSpPr>
        <p:spPr>
          <a:xfrm>
            <a:off x="1994936" y="3492985"/>
            <a:ext cx="751330" cy="2757598"/>
          </a:xfrm>
          <a:prstGeom prst="roundRect">
            <a:avLst>
              <a:gd name="adj" fmla="val 32282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64476-1440-8230-1C6E-22ECA344AD57}"/>
              </a:ext>
            </a:extLst>
          </p:cNvPr>
          <p:cNvSpPr/>
          <p:nvPr/>
        </p:nvSpPr>
        <p:spPr>
          <a:xfrm>
            <a:off x="2926046" y="4664020"/>
            <a:ext cx="751330" cy="1586563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8DEC0-B4C7-8ADF-CA24-174B49576AD7}"/>
              </a:ext>
            </a:extLst>
          </p:cNvPr>
          <p:cNvSpPr/>
          <p:nvPr/>
        </p:nvSpPr>
        <p:spPr>
          <a:xfrm>
            <a:off x="3831221" y="3455209"/>
            <a:ext cx="751330" cy="2795374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DF3A4C-FCFB-D7B8-E298-9C13DD3702F6}"/>
              </a:ext>
            </a:extLst>
          </p:cNvPr>
          <p:cNvSpPr/>
          <p:nvPr/>
        </p:nvSpPr>
        <p:spPr>
          <a:xfrm>
            <a:off x="4736396" y="3568535"/>
            <a:ext cx="751330" cy="2682048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B65C77-8606-C067-943B-CFACA2899197}"/>
              </a:ext>
            </a:extLst>
          </p:cNvPr>
          <p:cNvSpPr/>
          <p:nvPr/>
        </p:nvSpPr>
        <p:spPr>
          <a:xfrm>
            <a:off x="5632264" y="4890671"/>
            <a:ext cx="751330" cy="1359912"/>
          </a:xfrm>
          <a:prstGeom prst="roundRect">
            <a:avLst>
              <a:gd name="adj" fmla="val 31275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55AEA8-3E8F-2D93-3E2A-033E3885A200}"/>
              </a:ext>
            </a:extLst>
          </p:cNvPr>
          <p:cNvSpPr/>
          <p:nvPr/>
        </p:nvSpPr>
        <p:spPr>
          <a:xfrm>
            <a:off x="6546745" y="3984064"/>
            <a:ext cx="751330" cy="2266519"/>
          </a:xfrm>
          <a:prstGeom prst="roundRect">
            <a:avLst>
              <a:gd name="adj" fmla="val 23038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4121F-7DC1-10ED-158E-44F5A0549746}"/>
              </a:ext>
            </a:extLst>
          </p:cNvPr>
          <p:cNvSpPr/>
          <p:nvPr/>
        </p:nvSpPr>
        <p:spPr>
          <a:xfrm>
            <a:off x="7451920" y="3606311"/>
            <a:ext cx="751330" cy="2644272"/>
          </a:xfrm>
          <a:prstGeom prst="roundRect">
            <a:avLst>
              <a:gd name="adj" fmla="val 29200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E9F73-3A17-1F93-D5BE-1EFED685687F}"/>
              </a:ext>
            </a:extLst>
          </p:cNvPr>
          <p:cNvSpPr/>
          <p:nvPr/>
        </p:nvSpPr>
        <p:spPr>
          <a:xfrm>
            <a:off x="8357095" y="3304108"/>
            <a:ext cx="751330" cy="2946475"/>
          </a:xfrm>
          <a:prstGeom prst="roundRect">
            <a:avLst>
              <a:gd name="adj" fmla="val 32282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67E021-581A-3D9A-4FAA-2E2DBFEF3CD0}"/>
              </a:ext>
            </a:extLst>
          </p:cNvPr>
          <p:cNvSpPr/>
          <p:nvPr/>
        </p:nvSpPr>
        <p:spPr>
          <a:xfrm>
            <a:off x="9262270" y="5003997"/>
            <a:ext cx="751330" cy="1246586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6F4D0E-7C00-523E-1FEA-4B93F194AC16}"/>
              </a:ext>
            </a:extLst>
          </p:cNvPr>
          <p:cNvSpPr/>
          <p:nvPr/>
        </p:nvSpPr>
        <p:spPr>
          <a:xfrm>
            <a:off x="10167445" y="6212808"/>
            <a:ext cx="751330" cy="37775"/>
          </a:xfrm>
          <a:prstGeom prst="roundRect">
            <a:avLst>
              <a:gd name="adj" fmla="val 16876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5AC3F5-32CA-14C0-44E2-98A6B25486E8}"/>
              </a:ext>
            </a:extLst>
          </p:cNvPr>
          <p:cNvCxnSpPr>
            <a:cxnSpLocks/>
          </p:cNvCxnSpPr>
          <p:nvPr/>
        </p:nvCxnSpPr>
        <p:spPr>
          <a:xfrm>
            <a:off x="1261949" y="11419916"/>
            <a:ext cx="9663239" cy="0"/>
          </a:xfrm>
          <a:prstGeom prst="line">
            <a:avLst/>
          </a:prstGeom>
          <a:ln w="15875" cap="rnd">
            <a:solidFill>
              <a:srgbClr val="E43B82">
                <a:alpha val="63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C674710-DDD1-8BA3-C159-5C3F223C02A5}"/>
              </a:ext>
            </a:extLst>
          </p:cNvPr>
          <p:cNvSpPr txBox="1"/>
          <p:nvPr/>
        </p:nvSpPr>
        <p:spPr>
          <a:xfrm>
            <a:off x="270811" y="607418"/>
            <a:ext cx="11650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Correlation Between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Diagnosis and Variables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9F9FCC-7B5A-4A53-6A05-E53D0495EC75}"/>
              </a:ext>
            </a:extLst>
          </p:cNvPr>
          <p:cNvCxnSpPr/>
          <p:nvPr/>
        </p:nvCxnSpPr>
        <p:spPr>
          <a:xfrm>
            <a:off x="1378200" y="6262158"/>
            <a:ext cx="10010788" cy="0"/>
          </a:xfrm>
          <a:prstGeom prst="line">
            <a:avLst/>
          </a:prstGeom>
          <a:ln w="22225">
            <a:solidFill>
              <a:srgbClr val="E43B8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7460A8-09F1-BCEC-89BD-A5D60841B3D7}"/>
              </a:ext>
            </a:extLst>
          </p:cNvPr>
          <p:cNvCxnSpPr/>
          <p:nvPr/>
        </p:nvCxnSpPr>
        <p:spPr>
          <a:xfrm>
            <a:off x="1378200" y="2478276"/>
            <a:ext cx="10010788" cy="0"/>
          </a:xfrm>
          <a:prstGeom prst="line">
            <a:avLst/>
          </a:prstGeom>
          <a:ln w="22225">
            <a:solidFill>
              <a:srgbClr val="E43B82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0CEAB-B292-C0C9-EE3A-BA04CD771E07}"/>
              </a:ext>
            </a:extLst>
          </p:cNvPr>
          <p:cNvCxnSpPr/>
          <p:nvPr/>
        </p:nvCxnSpPr>
        <p:spPr>
          <a:xfrm>
            <a:off x="1378200" y="3439980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867977-7478-DB20-CD44-3BCD2FBDED51}"/>
              </a:ext>
            </a:extLst>
          </p:cNvPr>
          <p:cNvCxnSpPr/>
          <p:nvPr/>
        </p:nvCxnSpPr>
        <p:spPr>
          <a:xfrm>
            <a:off x="1378200" y="5288879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DB1934-0AD6-DDF8-5D93-5030285354B8}"/>
              </a:ext>
            </a:extLst>
          </p:cNvPr>
          <p:cNvSpPr txBox="1"/>
          <p:nvPr/>
        </p:nvSpPr>
        <p:spPr>
          <a:xfrm>
            <a:off x="2006332" y="62463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E20DA-CE5D-A6BB-07E5-39597AFFD971}"/>
              </a:ext>
            </a:extLst>
          </p:cNvPr>
          <p:cNvSpPr txBox="1"/>
          <p:nvPr/>
        </p:nvSpPr>
        <p:spPr>
          <a:xfrm>
            <a:off x="2886270" y="6246352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AC43B4-32EF-ED92-827F-9C6CD1B7CC8E}"/>
              </a:ext>
            </a:extLst>
          </p:cNvPr>
          <p:cNvSpPr txBox="1"/>
          <p:nvPr/>
        </p:nvSpPr>
        <p:spPr>
          <a:xfrm>
            <a:off x="3704044" y="6246352"/>
            <a:ext cx="910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Perimeter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15450-C6EC-6668-0C70-31ABE39E5D9D}"/>
              </a:ext>
            </a:extLst>
          </p:cNvPr>
          <p:cNvSpPr txBox="1"/>
          <p:nvPr/>
        </p:nvSpPr>
        <p:spPr>
          <a:xfrm>
            <a:off x="4805710" y="6246352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260E02-3688-54F6-DC62-A66CF4017F54}"/>
              </a:ext>
            </a:extLst>
          </p:cNvPr>
          <p:cNvSpPr txBox="1"/>
          <p:nvPr/>
        </p:nvSpPr>
        <p:spPr>
          <a:xfrm>
            <a:off x="5600466" y="62463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Smooth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991A-DF34-3C41-914E-AE415FD97232}"/>
              </a:ext>
            </a:extLst>
          </p:cNvPr>
          <p:cNvSpPr txBox="1"/>
          <p:nvPr/>
        </p:nvSpPr>
        <p:spPr>
          <a:xfrm>
            <a:off x="6468542" y="6246352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49307-F51C-3B74-49AD-3991657A85DC}"/>
              </a:ext>
            </a:extLst>
          </p:cNvPr>
          <p:cNvSpPr txBox="1"/>
          <p:nvPr/>
        </p:nvSpPr>
        <p:spPr>
          <a:xfrm>
            <a:off x="7377557" y="6246352"/>
            <a:ext cx="96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Points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2E7F7-9F7F-D0FB-5E0E-F071BD6C19AC}"/>
              </a:ext>
            </a:extLst>
          </p:cNvPr>
          <p:cNvSpPr txBox="1"/>
          <p:nvPr/>
        </p:nvSpPr>
        <p:spPr>
          <a:xfrm>
            <a:off x="8303438" y="6246352"/>
            <a:ext cx="926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8E1A74-78A1-A076-EFED-AF5885FACCAA}"/>
              </a:ext>
            </a:extLst>
          </p:cNvPr>
          <p:cNvSpPr txBox="1"/>
          <p:nvPr/>
        </p:nvSpPr>
        <p:spPr>
          <a:xfrm>
            <a:off x="9272407" y="6246352"/>
            <a:ext cx="80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dim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B8C6-A7F8-C95B-884E-6848008BB7FF}"/>
              </a:ext>
            </a:extLst>
          </p:cNvPr>
          <p:cNvSpPr txBox="1"/>
          <p:nvPr/>
        </p:nvSpPr>
        <p:spPr>
          <a:xfrm>
            <a:off x="844640" y="6061686"/>
            <a:ext cx="5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4068F9-ACD7-2DE0-1BC4-BDCF11BC96EC}"/>
              </a:ext>
            </a:extLst>
          </p:cNvPr>
          <p:cNvSpPr txBox="1"/>
          <p:nvPr/>
        </p:nvSpPr>
        <p:spPr>
          <a:xfrm>
            <a:off x="844640" y="2286483"/>
            <a:ext cx="7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9FDC0-089A-A40B-1A9E-B5CF5C2A2052}"/>
              </a:ext>
            </a:extLst>
          </p:cNvPr>
          <p:cNvSpPr txBox="1"/>
          <p:nvPr/>
        </p:nvSpPr>
        <p:spPr>
          <a:xfrm>
            <a:off x="844639" y="3266890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18EC35-BC47-80D2-BAF1-83CA1C457378}"/>
              </a:ext>
            </a:extLst>
          </p:cNvPr>
          <p:cNvSpPr txBox="1"/>
          <p:nvPr/>
        </p:nvSpPr>
        <p:spPr>
          <a:xfrm>
            <a:off x="844639" y="5081279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21FFC1-D7E0-2A3B-3E74-8CD69EEB8B68}"/>
              </a:ext>
            </a:extLst>
          </p:cNvPr>
          <p:cNvSpPr txBox="1"/>
          <p:nvPr/>
        </p:nvSpPr>
        <p:spPr>
          <a:xfrm rot="16200000">
            <a:off x="-907591" y="3559609"/>
            <a:ext cx="3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65000"/>
                  </a:schemeClr>
                </a:solidFill>
              </a:rPr>
              <a:t>PERCENTILE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62AC-FA43-E86A-6DF0-294A15C8AB63}"/>
              </a:ext>
            </a:extLst>
          </p:cNvPr>
          <p:cNvSpPr txBox="1"/>
          <p:nvPr/>
        </p:nvSpPr>
        <p:spPr>
          <a:xfrm>
            <a:off x="10126891" y="6246352"/>
            <a:ext cx="795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geo</a:t>
            </a:r>
          </a:p>
        </p:txBody>
      </p:sp>
    </p:spTree>
    <p:extLst>
      <p:ext uri="{BB962C8B-B14F-4D97-AF65-F5344CB8AC3E}">
        <p14:creationId xmlns:p14="http://schemas.microsoft.com/office/powerpoint/2010/main" val="33591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3426</TotalTime>
  <Words>395</Words>
  <Application>Microsoft Office PowerPoint</Application>
  <PresentationFormat>Widescreen</PresentationFormat>
  <Paragraphs>147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Bahnschrift SemiBold SemiConden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Mawulorm</dc:creator>
  <cp:lastModifiedBy>Nicholas Mawulorm</cp:lastModifiedBy>
  <cp:revision>155</cp:revision>
  <dcterms:created xsi:type="dcterms:W3CDTF">2024-08-27T01:22:05Z</dcterms:created>
  <dcterms:modified xsi:type="dcterms:W3CDTF">2024-08-30T05:32:40Z</dcterms:modified>
</cp:coreProperties>
</file>